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  <p:embeddedFont>
      <p:font typeface="Montserrat Medium" panose="000006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ZtqX8ud+n+IZN6CauakjzF6h+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30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886"/>
            <a:ext cx="12541956" cy="6906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31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32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2"/>
          <p:cNvSpPr txBox="1"/>
          <p:nvPr/>
        </p:nvSpPr>
        <p:spPr>
          <a:xfrm>
            <a:off x="1524000" y="1324734"/>
            <a:ext cx="9144000" cy="1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35;p32"/>
          <p:cNvSpPr txBox="1">
            <a:spLocks noGrp="1"/>
          </p:cNvSpPr>
          <p:nvPr>
            <p:ph type="subTitle" idx="2"/>
          </p:nvPr>
        </p:nvSpPr>
        <p:spPr>
          <a:xfrm>
            <a:off x="1524000" y="2794000"/>
            <a:ext cx="9144000" cy="52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p33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464325" y="2358200"/>
            <a:ext cx="3483900" cy="22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Medium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X49™ </a:t>
            </a:r>
            <a:r>
              <a:rPr lang="en-US" sz="4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Nauka o produkcie</a:t>
            </a:r>
            <a:endParaRPr sz="4800" b="0" i="0" u="none" strike="noStrike" cap="none" baseline="30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p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5748" y="1431757"/>
            <a:ext cx="6891926" cy="542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/>
        </p:nvSpPr>
        <p:spPr>
          <a:xfrm>
            <a:off x="536515" y="1268238"/>
            <a:ext cx="2917885" cy="329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Badania potwierdzają produkcję AHK-Cu </a:t>
            </a:r>
            <a:endParaRPr sz="3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przez X49™</a:t>
            </a:r>
            <a:endParaRPr sz="3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Medium"/>
              <a:buNone/>
            </a:pPr>
            <a:endParaRPr sz="3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4747271" y="688622"/>
            <a:ext cx="6908214" cy="189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US" sz="1800" dirty="0" err="1">
                <a:solidFill>
                  <a:srgbClr val="262626"/>
                </a:solidFill>
              </a:rPr>
              <a:t>Próbki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krwi</a:t>
            </a:r>
            <a:r>
              <a:rPr lang="en-US" sz="1800" dirty="0">
                <a:solidFill>
                  <a:srgbClr val="262626"/>
                </a:solidFill>
              </a:rPr>
              <a:t> do </a:t>
            </a:r>
            <a:r>
              <a:rPr lang="en-US" sz="1800" dirty="0" err="1">
                <a:solidFill>
                  <a:srgbClr val="262626"/>
                </a:solidFill>
              </a:rPr>
              <a:t>pomiaru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stężenia</a:t>
            </a:r>
            <a:r>
              <a:rPr lang="en-US" sz="1800" dirty="0">
                <a:solidFill>
                  <a:srgbClr val="262626"/>
                </a:solidFill>
              </a:rPr>
              <a:t> AHK-Cu </a:t>
            </a:r>
            <a:r>
              <a:rPr lang="en-US" sz="1800" dirty="0" err="1">
                <a:solidFill>
                  <a:srgbClr val="262626"/>
                </a:solidFill>
              </a:rPr>
              <a:t>były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pobierane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na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początku</a:t>
            </a:r>
            <a:r>
              <a:rPr lang="en-US" sz="1800" dirty="0">
                <a:solidFill>
                  <a:srgbClr val="262626"/>
                </a:solidFill>
              </a:rPr>
              <a:t> ,  po 24 </a:t>
            </a:r>
            <a:r>
              <a:rPr lang="en-US" sz="1800" dirty="0" err="1">
                <a:solidFill>
                  <a:srgbClr val="262626"/>
                </a:solidFill>
              </a:rPr>
              <a:t>godzinach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i</a:t>
            </a:r>
            <a:r>
              <a:rPr lang="en-US" sz="1800" dirty="0">
                <a:solidFill>
                  <a:srgbClr val="262626"/>
                </a:solidFill>
              </a:rPr>
              <a:t> po 7 </a:t>
            </a:r>
            <a:r>
              <a:rPr lang="en-US" sz="1800" dirty="0" err="1">
                <a:solidFill>
                  <a:srgbClr val="262626"/>
                </a:solidFill>
              </a:rPr>
              <a:t>dniach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noszenia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plastra</a:t>
            </a:r>
            <a:r>
              <a:rPr lang="en-US" sz="1800" dirty="0">
                <a:solidFill>
                  <a:srgbClr val="262626"/>
                </a:solidFill>
              </a:rPr>
              <a:t>. Do </a:t>
            </a:r>
            <a:r>
              <a:rPr lang="en-US" sz="1800" dirty="0" err="1">
                <a:solidFill>
                  <a:srgbClr val="262626"/>
                </a:solidFill>
              </a:rPr>
              <a:t>udziału</a:t>
            </a:r>
            <a:r>
              <a:rPr lang="en-US" sz="1800" dirty="0">
                <a:solidFill>
                  <a:srgbClr val="262626"/>
                </a:solidFill>
              </a:rPr>
              <a:t> w </a:t>
            </a:r>
            <a:r>
              <a:rPr lang="en-US" sz="1800" dirty="0" err="1">
                <a:solidFill>
                  <a:srgbClr val="262626"/>
                </a:solidFill>
              </a:rPr>
              <a:t>jednym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badaniu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wybrano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grupę</a:t>
            </a:r>
            <a:r>
              <a:rPr lang="en-US" sz="1800" dirty="0">
                <a:solidFill>
                  <a:srgbClr val="262626"/>
                </a:solidFill>
              </a:rPr>
              <a:t> 10 </a:t>
            </a:r>
            <a:r>
              <a:rPr lang="en-US" sz="1800" dirty="0" err="1">
                <a:solidFill>
                  <a:srgbClr val="262626"/>
                </a:solidFill>
              </a:rPr>
              <a:t>osób</a:t>
            </a:r>
            <a:r>
              <a:rPr lang="en-US" sz="1800" dirty="0">
                <a:solidFill>
                  <a:srgbClr val="262626"/>
                </a:solidFill>
              </a:rPr>
              <a:t>, </a:t>
            </a:r>
            <a:r>
              <a:rPr lang="en-US" sz="1800" dirty="0" err="1">
                <a:solidFill>
                  <a:srgbClr val="262626"/>
                </a:solidFill>
              </a:rPr>
              <a:t>składającą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się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zarówno</a:t>
            </a:r>
            <a:r>
              <a:rPr lang="en-US" sz="1800" dirty="0">
                <a:solidFill>
                  <a:srgbClr val="262626"/>
                </a:solidFill>
              </a:rPr>
              <a:t> z </a:t>
            </a:r>
            <a:r>
              <a:rPr lang="en-US" sz="1800" dirty="0" err="1">
                <a:solidFill>
                  <a:srgbClr val="262626"/>
                </a:solidFill>
              </a:rPr>
              <a:t>mężczyzn</a:t>
            </a:r>
            <a:r>
              <a:rPr lang="en-US" sz="1800" dirty="0">
                <a:solidFill>
                  <a:srgbClr val="262626"/>
                </a:solidFill>
              </a:rPr>
              <a:t>, jak </a:t>
            </a:r>
            <a:r>
              <a:rPr lang="en-US" sz="1800" dirty="0" err="1">
                <a:solidFill>
                  <a:srgbClr val="262626"/>
                </a:solidFill>
              </a:rPr>
              <a:t>i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kobiet</a:t>
            </a:r>
            <a:r>
              <a:rPr lang="en-US" sz="1800" dirty="0">
                <a:solidFill>
                  <a:srgbClr val="262626"/>
                </a:solidFill>
              </a:rPr>
              <a:t> w </a:t>
            </a:r>
            <a:r>
              <a:rPr lang="en-US" sz="1800" dirty="0" err="1">
                <a:solidFill>
                  <a:srgbClr val="262626"/>
                </a:solidFill>
              </a:rPr>
              <a:t>wieku</a:t>
            </a:r>
            <a:r>
              <a:rPr lang="en-US" sz="1800" dirty="0">
                <a:solidFill>
                  <a:srgbClr val="262626"/>
                </a:solidFill>
              </a:rPr>
              <a:t> 40-81 lat.</a:t>
            </a:r>
            <a:endParaRPr dirty="0"/>
          </a:p>
        </p:txBody>
      </p:sp>
      <p:sp>
        <p:nvSpPr>
          <p:cNvPr id="160" name="Google Shape;160;p10"/>
          <p:cNvSpPr/>
          <p:nvPr/>
        </p:nvSpPr>
        <p:spPr>
          <a:xfrm flipH="1">
            <a:off x="4652198" y="2210862"/>
            <a:ext cx="45719" cy="259217"/>
          </a:xfrm>
          <a:prstGeom prst="rect">
            <a:avLst/>
          </a:prstGeom>
          <a:solidFill>
            <a:srgbClr val="7C19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10"/>
          <p:cNvCxnSpPr>
            <a:stCxn id="160" idx="1"/>
          </p:cNvCxnSpPr>
          <p:nvPr/>
        </p:nvCxnSpPr>
        <p:spPr>
          <a:xfrm>
            <a:off x="4697917" y="2340471"/>
            <a:ext cx="631200" cy="900"/>
          </a:xfrm>
          <a:prstGeom prst="straightConnector1">
            <a:avLst/>
          </a:prstGeom>
          <a:noFill/>
          <a:ln w="9525" cap="flat" cmpd="sng">
            <a:solidFill>
              <a:srgbClr val="7C195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/>
        </p:nvSpPr>
        <p:spPr>
          <a:xfrm>
            <a:off x="536515" y="1268238"/>
            <a:ext cx="2917885" cy="329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Badania potwierdzają produkcję AHK-Cu </a:t>
            </a:r>
            <a:endParaRPr sz="3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przez X49™</a:t>
            </a:r>
            <a:endParaRPr sz="3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Medium"/>
              <a:buNone/>
            </a:pPr>
            <a:endParaRPr sz="3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7" name="Google Shape;167;p11"/>
          <p:cNvSpPr txBox="1"/>
          <p:nvPr/>
        </p:nvSpPr>
        <p:spPr>
          <a:xfrm>
            <a:off x="4747271" y="670342"/>
            <a:ext cx="6908214" cy="189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US" sz="1800" dirty="0" err="1">
                <a:solidFill>
                  <a:srgbClr val="262626"/>
                </a:solidFill>
              </a:rPr>
              <a:t>Próbki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krwi</a:t>
            </a:r>
            <a:r>
              <a:rPr lang="en-US" sz="1800" dirty="0">
                <a:solidFill>
                  <a:srgbClr val="262626"/>
                </a:solidFill>
              </a:rPr>
              <a:t> do </a:t>
            </a:r>
            <a:r>
              <a:rPr lang="en-US" sz="1800" dirty="0" err="1">
                <a:solidFill>
                  <a:srgbClr val="262626"/>
                </a:solidFill>
              </a:rPr>
              <a:t>pomiaru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stężenia</a:t>
            </a:r>
            <a:r>
              <a:rPr lang="en-US" sz="1800" dirty="0">
                <a:solidFill>
                  <a:srgbClr val="262626"/>
                </a:solidFill>
              </a:rPr>
              <a:t> AHK-Cu </a:t>
            </a:r>
            <a:r>
              <a:rPr lang="en-US" sz="1800" dirty="0" err="1">
                <a:solidFill>
                  <a:srgbClr val="262626"/>
                </a:solidFill>
              </a:rPr>
              <a:t>były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pobierane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na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początku</a:t>
            </a:r>
            <a:r>
              <a:rPr lang="en-US" sz="1800" dirty="0">
                <a:solidFill>
                  <a:srgbClr val="262626"/>
                </a:solidFill>
              </a:rPr>
              <a:t>, po 24 </a:t>
            </a:r>
            <a:r>
              <a:rPr lang="en-US" sz="1800" dirty="0" err="1">
                <a:solidFill>
                  <a:srgbClr val="262626"/>
                </a:solidFill>
              </a:rPr>
              <a:t>godzinach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i</a:t>
            </a:r>
            <a:r>
              <a:rPr lang="en-US" sz="1800" dirty="0">
                <a:solidFill>
                  <a:srgbClr val="262626"/>
                </a:solidFill>
              </a:rPr>
              <a:t> po 7 </a:t>
            </a:r>
            <a:r>
              <a:rPr lang="en-US" sz="1800" dirty="0" err="1">
                <a:solidFill>
                  <a:srgbClr val="262626"/>
                </a:solidFill>
              </a:rPr>
              <a:t>dniach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noszenia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plastra</a:t>
            </a:r>
            <a:r>
              <a:rPr lang="en-US" sz="1800" dirty="0">
                <a:solidFill>
                  <a:srgbClr val="262626"/>
                </a:solidFill>
              </a:rPr>
              <a:t>. Do </a:t>
            </a:r>
            <a:r>
              <a:rPr lang="en-US" sz="1800" dirty="0" err="1">
                <a:solidFill>
                  <a:srgbClr val="262626"/>
                </a:solidFill>
              </a:rPr>
              <a:t>udziału</a:t>
            </a:r>
            <a:r>
              <a:rPr lang="en-US" sz="1800" dirty="0">
                <a:solidFill>
                  <a:srgbClr val="262626"/>
                </a:solidFill>
              </a:rPr>
              <a:t> w </a:t>
            </a:r>
            <a:r>
              <a:rPr lang="en-US" sz="1800" dirty="0" err="1">
                <a:solidFill>
                  <a:srgbClr val="262626"/>
                </a:solidFill>
              </a:rPr>
              <a:t>jednym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badaniu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wybrano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grupę</a:t>
            </a:r>
            <a:r>
              <a:rPr lang="en-US" sz="1800" dirty="0">
                <a:solidFill>
                  <a:srgbClr val="262626"/>
                </a:solidFill>
              </a:rPr>
              <a:t> 10 </a:t>
            </a:r>
            <a:r>
              <a:rPr lang="en-US" sz="1800" dirty="0" err="1">
                <a:solidFill>
                  <a:srgbClr val="262626"/>
                </a:solidFill>
              </a:rPr>
              <a:t>osób</a:t>
            </a:r>
            <a:r>
              <a:rPr lang="en-US" sz="1800" dirty="0">
                <a:solidFill>
                  <a:srgbClr val="262626"/>
                </a:solidFill>
              </a:rPr>
              <a:t>, </a:t>
            </a:r>
            <a:r>
              <a:rPr lang="en-US" sz="1800" dirty="0" err="1">
                <a:solidFill>
                  <a:srgbClr val="262626"/>
                </a:solidFill>
              </a:rPr>
              <a:t>składającą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się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zarówno</a:t>
            </a:r>
            <a:r>
              <a:rPr lang="en-US" sz="1800" dirty="0">
                <a:solidFill>
                  <a:srgbClr val="262626"/>
                </a:solidFill>
              </a:rPr>
              <a:t> z </a:t>
            </a:r>
            <a:r>
              <a:rPr lang="en-US" sz="1800" dirty="0" err="1">
                <a:solidFill>
                  <a:srgbClr val="262626"/>
                </a:solidFill>
              </a:rPr>
              <a:t>mężczyzn</a:t>
            </a:r>
            <a:r>
              <a:rPr lang="en-US" sz="1800" dirty="0">
                <a:solidFill>
                  <a:srgbClr val="262626"/>
                </a:solidFill>
              </a:rPr>
              <a:t>, jak </a:t>
            </a:r>
            <a:r>
              <a:rPr lang="en-US" sz="1800" dirty="0" err="1">
                <a:solidFill>
                  <a:srgbClr val="262626"/>
                </a:solidFill>
              </a:rPr>
              <a:t>i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kobiet</a:t>
            </a:r>
            <a:r>
              <a:rPr lang="en-US" sz="1800" dirty="0">
                <a:solidFill>
                  <a:srgbClr val="262626"/>
                </a:solidFill>
              </a:rPr>
              <a:t> w </a:t>
            </a:r>
            <a:r>
              <a:rPr lang="en-US" sz="1800" dirty="0" err="1">
                <a:solidFill>
                  <a:srgbClr val="262626"/>
                </a:solidFill>
              </a:rPr>
              <a:t>wieku</a:t>
            </a:r>
            <a:r>
              <a:rPr lang="en-US" sz="1800" dirty="0">
                <a:solidFill>
                  <a:srgbClr val="262626"/>
                </a:solidFill>
              </a:rPr>
              <a:t> 40-81 lat.</a:t>
            </a:r>
            <a:endParaRPr dirty="0"/>
          </a:p>
        </p:txBody>
      </p:sp>
      <p:sp>
        <p:nvSpPr>
          <p:cNvPr id="168" name="Google Shape;168;p11"/>
          <p:cNvSpPr/>
          <p:nvPr/>
        </p:nvSpPr>
        <p:spPr>
          <a:xfrm flipH="1">
            <a:off x="4652198" y="2210862"/>
            <a:ext cx="45719" cy="259217"/>
          </a:xfrm>
          <a:prstGeom prst="rect">
            <a:avLst/>
          </a:prstGeom>
          <a:solidFill>
            <a:srgbClr val="7C19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11"/>
          <p:cNvCxnSpPr>
            <a:stCxn id="168" idx="1"/>
          </p:cNvCxnSpPr>
          <p:nvPr/>
        </p:nvCxnSpPr>
        <p:spPr>
          <a:xfrm>
            <a:off x="4697917" y="2340471"/>
            <a:ext cx="631200" cy="900"/>
          </a:xfrm>
          <a:prstGeom prst="straightConnector1">
            <a:avLst/>
          </a:prstGeom>
          <a:noFill/>
          <a:ln w="9525" cap="flat" cmpd="sng">
            <a:solidFill>
              <a:srgbClr val="7C19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0" name="Google Shape;170;p11"/>
          <p:cNvSpPr/>
          <p:nvPr/>
        </p:nvSpPr>
        <p:spPr>
          <a:xfrm flipH="1">
            <a:off x="4655513" y="4430598"/>
            <a:ext cx="45719" cy="259217"/>
          </a:xfrm>
          <a:prstGeom prst="rect">
            <a:avLst/>
          </a:prstGeom>
          <a:solidFill>
            <a:srgbClr val="7C19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11"/>
          <p:cNvCxnSpPr>
            <a:stCxn id="170" idx="1"/>
          </p:cNvCxnSpPr>
          <p:nvPr/>
        </p:nvCxnSpPr>
        <p:spPr>
          <a:xfrm>
            <a:off x="4701232" y="4560207"/>
            <a:ext cx="631200" cy="900"/>
          </a:xfrm>
          <a:prstGeom prst="straightConnector1">
            <a:avLst/>
          </a:prstGeom>
          <a:noFill/>
          <a:ln w="9525" cap="flat" cmpd="sng">
            <a:solidFill>
              <a:srgbClr val="7C19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11"/>
          <p:cNvSpPr txBox="1"/>
          <p:nvPr/>
        </p:nvSpPr>
        <p:spPr>
          <a:xfrm>
            <a:off x="4747271" y="2501103"/>
            <a:ext cx="7015751" cy="189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62626"/>
                </a:solidFill>
              </a:rPr>
              <a:t>Jedno z badań wykazało, że istniały tendencje do wzrostu AHK-Cu u osób, które nie były weganami lub wegetarianami.  W tej grupie zazwyczaj brakuje alaniny.</a:t>
            </a:r>
            <a:endParaRPr sz="180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62626"/>
                </a:solidFill>
              </a:rPr>
              <a:t>Zaleca się, aby dla najlepszych rezultatów X49™ ludzie spożywali pokarmy bogate w alaninę lub uzupełniali ją w razie potrzeby.  Mięso, drób, ryby, nabiał, jaja, soja, fasola.</a:t>
            </a:r>
            <a:endParaRPr sz="180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endParaRPr sz="180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/>
        </p:nvSpPr>
        <p:spPr>
          <a:xfrm>
            <a:off x="536515" y="1268238"/>
            <a:ext cx="2917885" cy="329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Badania potwierdzają produkcję AHK-Cu </a:t>
            </a:r>
            <a:endParaRPr sz="3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przez X49™</a:t>
            </a:r>
            <a:endParaRPr sz="3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Medium"/>
              <a:buNone/>
            </a:pPr>
            <a:endParaRPr sz="3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p12"/>
          <p:cNvSpPr txBox="1"/>
          <p:nvPr/>
        </p:nvSpPr>
        <p:spPr>
          <a:xfrm>
            <a:off x="4747271" y="688622"/>
            <a:ext cx="6908214" cy="189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62626"/>
                </a:solidFill>
              </a:rPr>
              <a:t>Próbki krwi do pomiaru stężenia AHK-Cu były pobierane na początku, po 24 godzinach i po 7 dniach noszenia plastra. Do udziału w jednym badaniu wybrano próbę 10 osób, składającą się zarówno z mężczyzn, jak i kobiet w wieku 40-81 lat.</a:t>
            </a:r>
            <a:endParaRPr/>
          </a:p>
        </p:txBody>
      </p:sp>
      <p:sp>
        <p:nvSpPr>
          <p:cNvPr id="179" name="Google Shape;179;p12"/>
          <p:cNvSpPr txBox="1"/>
          <p:nvPr/>
        </p:nvSpPr>
        <p:spPr>
          <a:xfrm>
            <a:off x="4747271" y="2501103"/>
            <a:ext cx="7015751" cy="189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62626"/>
                </a:solidFill>
              </a:rPr>
              <a:t>Jedno z badań wykazało, że istniały tendencje do wzrostu AHK-Cu u osób, które nie były weganami lub wegetarianami.  W tej grupie zazwyczaj brakuje alaniny.</a:t>
            </a:r>
            <a:endParaRPr sz="180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62626"/>
                </a:solidFill>
              </a:rPr>
              <a:t>Zaleca się, aby dla najlepszych rezultatów X49™ ludzie spożywali pokarmy bogate w alaninę lub uzupełniali ją w razie potrzeby.  Mięso, drób, ryby, nabiał, jaja, soja, fasola.</a:t>
            </a:r>
            <a:endParaRPr sz="180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endParaRPr sz="1800">
              <a:solidFill>
                <a:srgbClr val="262626"/>
              </a:solidFill>
            </a:endParaRPr>
          </a:p>
        </p:txBody>
      </p:sp>
      <p:sp>
        <p:nvSpPr>
          <p:cNvPr id="180" name="Google Shape;180;p12"/>
          <p:cNvSpPr txBox="1"/>
          <p:nvPr/>
        </p:nvSpPr>
        <p:spPr>
          <a:xfrm>
            <a:off x="4747271" y="4773236"/>
            <a:ext cx="7015751" cy="189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62626"/>
                </a:solidFill>
              </a:rPr>
              <a:t>W oddzielnym badaniu osiągnięto istotność statystyczną wykazując, że…</a:t>
            </a:r>
            <a:endParaRPr sz="180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62626"/>
                </a:solidFill>
              </a:rPr>
              <a:t>Metabolizm AHK-Cu wzrósł w utylizacji, wspierając zdrowie kości.</a:t>
            </a:r>
            <a:endParaRPr sz="180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endParaRPr sz="1800">
              <a:solidFill>
                <a:srgbClr val="262626"/>
              </a:solidFill>
            </a:endParaRPr>
          </a:p>
        </p:txBody>
      </p:sp>
      <p:sp>
        <p:nvSpPr>
          <p:cNvPr id="181" name="Google Shape;181;p12"/>
          <p:cNvSpPr/>
          <p:nvPr/>
        </p:nvSpPr>
        <p:spPr>
          <a:xfrm flipH="1">
            <a:off x="4652198" y="2210862"/>
            <a:ext cx="45719" cy="259217"/>
          </a:xfrm>
          <a:prstGeom prst="rect">
            <a:avLst/>
          </a:prstGeom>
          <a:solidFill>
            <a:srgbClr val="7C19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12"/>
          <p:cNvCxnSpPr>
            <a:stCxn id="181" idx="1"/>
          </p:cNvCxnSpPr>
          <p:nvPr/>
        </p:nvCxnSpPr>
        <p:spPr>
          <a:xfrm>
            <a:off x="4697917" y="2340471"/>
            <a:ext cx="631200" cy="900"/>
          </a:xfrm>
          <a:prstGeom prst="straightConnector1">
            <a:avLst/>
          </a:prstGeom>
          <a:noFill/>
          <a:ln w="9525" cap="flat" cmpd="sng">
            <a:solidFill>
              <a:srgbClr val="7C19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12"/>
          <p:cNvSpPr/>
          <p:nvPr/>
        </p:nvSpPr>
        <p:spPr>
          <a:xfrm flipH="1">
            <a:off x="4655513" y="4430598"/>
            <a:ext cx="45719" cy="259217"/>
          </a:xfrm>
          <a:prstGeom prst="rect">
            <a:avLst/>
          </a:prstGeom>
          <a:solidFill>
            <a:srgbClr val="7C19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4" name="Google Shape;184;p12"/>
          <p:cNvCxnSpPr>
            <a:stCxn id="183" idx="1"/>
          </p:cNvCxnSpPr>
          <p:nvPr/>
        </p:nvCxnSpPr>
        <p:spPr>
          <a:xfrm>
            <a:off x="4701232" y="4560207"/>
            <a:ext cx="631200" cy="900"/>
          </a:xfrm>
          <a:prstGeom prst="straightConnector1">
            <a:avLst/>
          </a:prstGeom>
          <a:noFill/>
          <a:ln w="9525" cap="flat" cmpd="sng">
            <a:solidFill>
              <a:srgbClr val="7C195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831850" y="1709365"/>
            <a:ext cx="10515600" cy="220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Medium"/>
              <a:buNone/>
            </a:pPr>
            <a:r>
              <a:rPr lang="en-US" sz="4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Jakich korzyści mogę oczekiwać od X49™?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 l="2959" r="3261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9152" y="72022"/>
            <a:ext cx="4333998" cy="67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/>
          <p:cNvSpPr txBox="1"/>
          <p:nvPr/>
        </p:nvSpPr>
        <p:spPr>
          <a:xfrm>
            <a:off x="8753471" y="1203161"/>
            <a:ext cx="2917885" cy="1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Medium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X49™ </a:t>
            </a:r>
            <a:r>
              <a:rPr lang="en-US" sz="4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Korzyści</a:t>
            </a:r>
            <a:endParaRPr sz="4000" b="0" i="0" u="none" strike="noStrike" cap="none" baseline="30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8384885" y="2959885"/>
            <a:ext cx="3489882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lt1"/>
                </a:solidFill>
              </a:rPr>
              <a:t>Zbuduj mięśnie szybko i bezpiecznie.</a:t>
            </a:r>
            <a:endParaRPr sz="2000">
              <a:solidFill>
                <a:schemeClr val="lt1"/>
              </a:solidFill>
            </a:endParaRPr>
          </a:p>
          <a:p>
            <a:pPr marL="40005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lt1"/>
                </a:solidFill>
              </a:rPr>
              <a:t>Zyskaj siłę i odzyskaj to, co zostało utracone przez czas.</a:t>
            </a:r>
            <a:endParaRPr sz="2000">
              <a:solidFill>
                <a:schemeClr val="lt1"/>
              </a:solidFill>
            </a:endParaRPr>
          </a:p>
          <a:p>
            <a:pPr marL="40005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lt1"/>
                </a:solidFill>
              </a:rPr>
              <a:t>Zwiększ wytrzymałość już w pierwszym tygodniu stosowania.</a:t>
            </a:r>
            <a:endParaRPr sz="2000">
              <a:solidFill>
                <a:schemeClr val="lt1"/>
              </a:solidFill>
            </a:endParaRPr>
          </a:p>
          <a:p>
            <a:pPr marL="40005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lt1"/>
                </a:solidFill>
              </a:rPr>
              <a:t>Popraw i chroń ogólne zdrowie układu sercowo-naczyniowego.</a:t>
            </a:r>
            <a:endParaRPr sz="20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</p:txBody>
      </p:sp>
      <p:cxnSp>
        <p:nvCxnSpPr>
          <p:cNvPr id="198" name="Google Shape;198;p14"/>
          <p:cNvCxnSpPr/>
          <p:nvPr/>
        </p:nvCxnSpPr>
        <p:spPr>
          <a:xfrm>
            <a:off x="8879306" y="2718228"/>
            <a:ext cx="1913020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3960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9152" y="72022"/>
            <a:ext cx="4333998" cy="67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5"/>
          <p:cNvSpPr txBox="1"/>
          <p:nvPr/>
        </p:nvSpPr>
        <p:spPr>
          <a:xfrm>
            <a:off x="8753471" y="1203161"/>
            <a:ext cx="2917885" cy="1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Medium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X49™ </a:t>
            </a:r>
            <a:r>
              <a:rPr lang="en-US" sz="4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Korzyści</a:t>
            </a:r>
            <a:endParaRPr sz="4000" b="0" i="0" u="none" strike="noStrike" cap="none" baseline="30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1269950" y="1494900"/>
            <a:ext cx="21225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Ćwiczenia</a:t>
            </a:r>
            <a:endParaRPr/>
          </a:p>
        </p:txBody>
      </p:sp>
      <p:sp>
        <p:nvSpPr>
          <p:cNvPr id="206" name="Google Shape;206;p15"/>
          <p:cNvSpPr/>
          <p:nvPr/>
        </p:nvSpPr>
        <p:spPr>
          <a:xfrm>
            <a:off x="8753471" y="2959885"/>
            <a:ext cx="3147584" cy="127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Wyniki z </a:t>
            </a:r>
            <a:endParaRPr sz="2400">
              <a:solidFill>
                <a:schemeClr val="lt1"/>
              </a:solidFill>
            </a:endParaRPr>
          </a:p>
          <a:p>
            <a:pPr marL="5715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20-osobowego badania klinicznego.</a:t>
            </a:r>
            <a:endParaRPr sz="2400">
              <a:solidFill>
                <a:schemeClr val="lt1"/>
              </a:solidFill>
            </a:endParaRPr>
          </a:p>
          <a:p>
            <a:pPr marL="5715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cxnSp>
        <p:nvCxnSpPr>
          <p:cNvPr id="207" name="Google Shape;207;p15"/>
          <p:cNvCxnSpPr/>
          <p:nvPr/>
        </p:nvCxnSpPr>
        <p:spPr>
          <a:xfrm>
            <a:off x="8879306" y="2718228"/>
            <a:ext cx="1913020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3960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15"/>
          <p:cNvSpPr/>
          <p:nvPr/>
        </p:nvSpPr>
        <p:spPr>
          <a:xfrm>
            <a:off x="3993053" y="1494897"/>
            <a:ext cx="4908644" cy="1044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Poprawa w </a:t>
            </a:r>
            <a:r>
              <a:rPr lang="en-US" sz="2800" b="0" i="0" u="none" strike="noStrike" cap="none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 </a:t>
            </a:r>
            <a:r>
              <a:rPr lang="en-US" sz="280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 ciągu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 </a:t>
            </a:r>
            <a:r>
              <a:rPr lang="en-US" sz="280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miesięcy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26262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4112806" y="3124190"/>
            <a:ext cx="257888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lang="en-US" sz="2400">
                <a:solidFill>
                  <a:srgbClr val="262626"/>
                </a:solidFill>
              </a:rPr>
              <a:t>,</a:t>
            </a: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59%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81</a:t>
            </a:r>
            <a:r>
              <a:rPr lang="en-US" sz="2400">
                <a:solidFill>
                  <a:srgbClr val="262626"/>
                </a:solidFill>
              </a:rPr>
              <a:t>,</a:t>
            </a: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82%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47</a:t>
            </a:r>
            <a:r>
              <a:rPr lang="en-US" sz="2400">
                <a:solidFill>
                  <a:srgbClr val="262626"/>
                </a:solidFill>
              </a:rPr>
              <a:t>,</a:t>
            </a: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06%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112</a:t>
            </a:r>
            <a:r>
              <a:rPr lang="en-US" sz="2400">
                <a:solidFill>
                  <a:srgbClr val="262626"/>
                </a:solidFill>
              </a:rPr>
              <a:t>,</a:t>
            </a: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262626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74</a:t>
            </a:r>
            <a:r>
              <a:rPr lang="en-US" sz="2400">
                <a:solidFill>
                  <a:srgbClr val="262626"/>
                </a:solidFill>
              </a:rPr>
              <a:t>,</a:t>
            </a:r>
            <a:r>
              <a:rPr lang="en-US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49%</a:t>
            </a:r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1382431" y="3124190"/>
            <a:ext cx="2344442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err="1">
                <a:solidFill>
                  <a:srgbClr val="7C1951"/>
                </a:solidFill>
              </a:rPr>
              <a:t>Brzuszki</a:t>
            </a:r>
            <a:endParaRPr sz="2400" dirty="0">
              <a:solidFill>
                <a:srgbClr val="7C195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err="1">
                <a:solidFill>
                  <a:srgbClr val="7C1951"/>
                </a:solidFill>
              </a:rPr>
              <a:t>Pompki</a:t>
            </a:r>
            <a:endParaRPr sz="2400" dirty="0">
              <a:solidFill>
                <a:srgbClr val="7C195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err="1">
                <a:solidFill>
                  <a:srgbClr val="7C1951"/>
                </a:solidFill>
              </a:rPr>
              <a:t>Przysiady</a:t>
            </a:r>
            <a:endParaRPr sz="2400" dirty="0">
              <a:solidFill>
                <a:srgbClr val="7C195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7C1951"/>
                </a:solidFill>
              </a:rPr>
              <a:t>Biceps</a:t>
            </a:r>
            <a:endParaRPr sz="2400" dirty="0">
              <a:solidFill>
                <a:srgbClr val="7C195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err="1">
                <a:solidFill>
                  <a:srgbClr val="7C1951"/>
                </a:solidFill>
              </a:rPr>
              <a:t>Wzmocnienie</a:t>
            </a:r>
            <a:r>
              <a:rPr lang="en-US" sz="2400" dirty="0">
                <a:solidFill>
                  <a:srgbClr val="7C1951"/>
                </a:solidFill>
              </a:rPr>
              <a:t> </a:t>
            </a:r>
            <a:r>
              <a:rPr lang="en-US" sz="2400" dirty="0" err="1">
                <a:solidFill>
                  <a:srgbClr val="7C1951"/>
                </a:solidFill>
              </a:rPr>
              <a:t>uchwytów</a:t>
            </a:r>
            <a:endParaRPr sz="2400" dirty="0">
              <a:solidFill>
                <a:srgbClr val="7C195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7C1951"/>
              </a:solidFill>
            </a:endParaRPr>
          </a:p>
        </p:txBody>
      </p:sp>
      <p:sp>
        <p:nvSpPr>
          <p:cNvPr id="211" name="Google Shape;211;p15"/>
          <p:cNvSpPr/>
          <p:nvPr/>
        </p:nvSpPr>
        <p:spPr>
          <a:xfrm rot="-5400000" flipH="1">
            <a:off x="4213867" y="-48136"/>
            <a:ext cx="45719" cy="5630479"/>
          </a:xfrm>
          <a:prstGeom prst="rect">
            <a:avLst/>
          </a:prstGeom>
          <a:solidFill>
            <a:srgbClr val="BFBFBF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6"/>
          <p:cNvPicPr preferRelativeResize="0"/>
          <p:nvPr/>
        </p:nvPicPr>
        <p:blipFill rotWithShape="1">
          <a:blip r:embed="rId3">
            <a:alphaModFix/>
          </a:blip>
          <a:srcRect t="40163"/>
          <a:stretch/>
        </p:blipFill>
        <p:spPr>
          <a:xfrm>
            <a:off x="828030" y="2255602"/>
            <a:ext cx="1965566" cy="166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6"/>
          <p:cNvSpPr txBox="1"/>
          <p:nvPr/>
        </p:nvSpPr>
        <p:spPr>
          <a:xfrm>
            <a:off x="3344796" y="2283150"/>
            <a:ext cx="62037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Wiek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74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Płeć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		</a:t>
            </a:r>
            <a:r>
              <a:rPr lang="en-US" sz="1600" dirty="0" err="1">
                <a:solidFill>
                  <a:schemeClr val="dk1"/>
                </a:solidFill>
              </a:rPr>
              <a:t>Mężczyzna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Zawartość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tłuszczu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organizmie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 %: 	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r>
            <a:r>
              <a:rPr lang="en-US" sz="1600" dirty="0">
                <a:solidFill>
                  <a:schemeClr val="dk1"/>
                </a:solidFill>
              </a:rPr>
              <a:t>,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 sz="16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Masa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tłuszczowa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	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r>
            <a:r>
              <a:rPr lang="en-US" sz="1600" dirty="0">
                <a:solidFill>
                  <a:schemeClr val="dk1"/>
                </a:solidFill>
              </a:rPr>
              <a:t>,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lbs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Masa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beztłuszczowa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	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109</a:t>
            </a:r>
            <a:r>
              <a:rPr lang="en-US" sz="1600" dirty="0">
                <a:solidFill>
                  <a:schemeClr val="dk1"/>
                </a:solidFill>
              </a:rPr>
              <a:t>,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4lbs</a:t>
            </a:r>
            <a:endParaRPr dirty="0"/>
          </a:p>
          <a:p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Ryzyko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zdrowotne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	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53% </a:t>
            </a:r>
            <a:r>
              <a:rPr lang="en-US" sz="1400" dirty="0" err="1">
                <a:solidFill>
                  <a:schemeClr val="dk1"/>
                </a:solidFill>
              </a:rPr>
              <a:t>Ponad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normę</a:t>
            </a:r>
            <a:endParaRPr lang="en-US" sz="14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16"/>
          <p:cNvSpPr/>
          <p:nvPr/>
        </p:nvSpPr>
        <p:spPr>
          <a:xfrm>
            <a:off x="3344811" y="1759942"/>
            <a:ext cx="20570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Przed</a:t>
            </a:r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491359" y="365127"/>
            <a:ext cx="10515600" cy="9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951"/>
              </a:buClr>
              <a:buSzPts val="4800"/>
              <a:buFont typeface="Montserrat Medium"/>
              <a:buNone/>
            </a:pPr>
            <a:r>
              <a:rPr lang="en-US" sz="4800" b="0" u="none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X49™ </a:t>
            </a:r>
            <a:r>
              <a:rPr lang="en-US" sz="480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Skany ciała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7"/>
          <p:cNvPicPr preferRelativeResize="0"/>
          <p:nvPr/>
        </p:nvPicPr>
        <p:blipFill rotWithShape="1">
          <a:blip r:embed="rId3">
            <a:alphaModFix/>
          </a:blip>
          <a:srcRect t="40163"/>
          <a:stretch/>
        </p:blipFill>
        <p:spPr>
          <a:xfrm>
            <a:off x="828030" y="2255602"/>
            <a:ext cx="1965566" cy="166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/>
          <p:cNvPicPr preferRelativeResize="0"/>
          <p:nvPr/>
        </p:nvPicPr>
        <p:blipFill rotWithShape="1">
          <a:blip r:embed="rId4">
            <a:alphaModFix/>
          </a:blip>
          <a:srcRect t="40171"/>
          <a:stretch/>
        </p:blipFill>
        <p:spPr>
          <a:xfrm>
            <a:off x="745846" y="4602398"/>
            <a:ext cx="2047750" cy="173361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7"/>
          <p:cNvSpPr txBox="1"/>
          <p:nvPr/>
        </p:nvSpPr>
        <p:spPr>
          <a:xfrm>
            <a:off x="3344794" y="2283150"/>
            <a:ext cx="7008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Wiek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r>
              <a:rPr lang="en-US" sz="1600" dirty="0">
                <a:solidFill>
                  <a:schemeClr val="dk1"/>
                </a:solidFill>
              </a:rPr>
              <a:t> 		74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Płeć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		</a:t>
            </a:r>
            <a:r>
              <a:rPr lang="en-US" sz="1600" dirty="0" err="1">
                <a:solidFill>
                  <a:schemeClr val="dk1"/>
                </a:solidFill>
              </a:rPr>
              <a:t>Mężczyzna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Zawartość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tłuszczu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organizmie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 %: 	</a:t>
            </a:r>
            <a:r>
              <a:rPr lang="en-US" sz="1600" dirty="0">
                <a:solidFill>
                  <a:schemeClr val="dk1"/>
                </a:solidFill>
              </a:rPr>
              <a:t>37,55%</a:t>
            </a:r>
            <a:endParaRPr sz="16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Masa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tłuszczowa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	</a:t>
            </a:r>
            <a:r>
              <a:rPr lang="en-US" sz="1600" dirty="0">
                <a:solidFill>
                  <a:schemeClr val="dk1"/>
                </a:solidFill>
              </a:rPr>
              <a:t>66,6 </a:t>
            </a:r>
            <a:r>
              <a:rPr lang="en-US" sz="1600" dirty="0" err="1">
                <a:solidFill>
                  <a:schemeClr val="dk1"/>
                </a:solidFill>
              </a:rPr>
              <a:t>lbs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Masa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beztłuszczowa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	</a:t>
            </a:r>
            <a:r>
              <a:rPr lang="en-US" sz="1600" dirty="0">
                <a:solidFill>
                  <a:schemeClr val="dk1"/>
                </a:solidFill>
              </a:rPr>
              <a:t>109,4lbs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Ryzyko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zdrowotne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	</a:t>
            </a:r>
            <a:r>
              <a:rPr lang="en-US" sz="1600" dirty="0">
                <a:solidFill>
                  <a:schemeClr val="dk1"/>
                </a:solidFill>
              </a:rPr>
              <a:t>53% </a:t>
            </a:r>
            <a:r>
              <a:rPr lang="en-US" sz="1600" dirty="0" err="1">
                <a:solidFill>
                  <a:schemeClr val="dk1"/>
                </a:solidFill>
              </a:rPr>
              <a:t>Ponad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normę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3344794" y="4766350"/>
            <a:ext cx="67593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Wiek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74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Płeć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	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Zawartość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tłuszczu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organizmie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 %: 	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r>
            <a:r>
              <a:rPr lang="en-US" sz="1600" dirty="0">
                <a:solidFill>
                  <a:schemeClr val="dk1"/>
                </a:solidFill>
              </a:rPr>
              <a:t>,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</a:t>
            </a:r>
            <a:endParaRPr sz="16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Masa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tłuszczowa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	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59</a:t>
            </a:r>
            <a:r>
              <a:rPr lang="en-US" sz="1600" dirty="0">
                <a:solidFill>
                  <a:schemeClr val="dk1"/>
                </a:solidFill>
              </a:rPr>
              <a:t>,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lbs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Masa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beztłuszczowa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	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117</a:t>
            </a:r>
            <a:r>
              <a:rPr lang="en-US" sz="1600" dirty="0">
                <a:solidFill>
                  <a:schemeClr val="dk1"/>
                </a:solidFill>
              </a:rPr>
              <a:t>,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lbs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Ryzyko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zdrowotne</a:t>
            </a:r>
            <a:r>
              <a:rPr lang="en-US" sz="16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	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20% </a:t>
            </a:r>
            <a:r>
              <a:rPr lang="en-US" sz="1400" dirty="0" err="1">
                <a:solidFill>
                  <a:schemeClr val="dk1"/>
                </a:solidFill>
              </a:rPr>
              <a:t>Ponad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normę</a:t>
            </a:r>
            <a:endParaRPr lang="en-US" sz="14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17"/>
          <p:cNvSpPr/>
          <p:nvPr/>
        </p:nvSpPr>
        <p:spPr>
          <a:xfrm>
            <a:off x="3344811" y="1759942"/>
            <a:ext cx="20570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PRZED</a:t>
            </a: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3344811" y="4243128"/>
            <a:ext cx="17032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</a:t>
            </a:r>
            <a:endParaRPr/>
          </a:p>
        </p:txBody>
      </p:sp>
      <p:sp>
        <p:nvSpPr>
          <p:cNvPr id="230" name="Google Shape;230;p17"/>
          <p:cNvSpPr txBox="1"/>
          <p:nvPr/>
        </p:nvSpPr>
        <p:spPr>
          <a:xfrm>
            <a:off x="491359" y="365127"/>
            <a:ext cx="10515600" cy="9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951"/>
              </a:buClr>
              <a:buSzPts val="4800"/>
              <a:buFont typeface="Montserrat Medium"/>
              <a:buNone/>
            </a:pPr>
            <a:r>
              <a:rPr lang="en-US" sz="480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X49™ Skany ciała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8"/>
          <p:cNvPicPr preferRelativeResize="0"/>
          <p:nvPr/>
        </p:nvPicPr>
        <p:blipFill rotWithShape="1">
          <a:blip r:embed="rId3">
            <a:alphaModFix/>
          </a:blip>
          <a:srcRect t="7812" b="7811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9152" y="72022"/>
            <a:ext cx="4333998" cy="67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8"/>
          <p:cNvSpPr txBox="1"/>
          <p:nvPr/>
        </p:nvSpPr>
        <p:spPr>
          <a:xfrm>
            <a:off x="8693311" y="1419730"/>
            <a:ext cx="3157792" cy="136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Medium"/>
              <a:buNone/>
            </a:pPr>
            <a:r>
              <a:rPr lang="en-US" sz="3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X49™ </a:t>
            </a:r>
            <a:r>
              <a:rPr lang="en-US" sz="4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Korzyści</a:t>
            </a:r>
            <a:endParaRPr sz="4000" baseline="30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8312693" y="3176459"/>
            <a:ext cx="3550441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lang="en-US" sz="2000" dirty="0" err="1">
                <a:solidFill>
                  <a:schemeClr val="lt1"/>
                </a:solidFill>
              </a:rPr>
              <a:t>Wzmocnij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kości</a:t>
            </a:r>
            <a:r>
              <a:rPr lang="en-US" sz="2000" dirty="0">
                <a:solidFill>
                  <a:schemeClr val="lt1"/>
                </a:solidFill>
              </a:rPr>
              <a:t>, aby </a:t>
            </a:r>
            <a:r>
              <a:rPr lang="en-US" sz="2000" dirty="0" err="1">
                <a:solidFill>
                  <a:schemeClr val="lt1"/>
                </a:solidFill>
              </a:rPr>
              <a:t>uzyskać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solidną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podstawę</a:t>
            </a:r>
            <a:r>
              <a:rPr lang="en-US" sz="2000" dirty="0">
                <a:solidFill>
                  <a:schemeClr val="lt1"/>
                </a:solidFill>
              </a:rPr>
              <a:t>.</a:t>
            </a:r>
            <a:endParaRPr sz="2000" dirty="0">
              <a:solidFill>
                <a:schemeClr val="lt1"/>
              </a:solidFill>
            </a:endParaRPr>
          </a:p>
          <a:p>
            <a:pPr marL="40005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lang="en-US" sz="2000" dirty="0" err="1">
                <a:solidFill>
                  <a:schemeClr val="lt1"/>
                </a:solidFill>
              </a:rPr>
              <a:t>Szybszy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powrót</a:t>
            </a:r>
            <a:r>
              <a:rPr lang="en-US" sz="2000" dirty="0">
                <a:solidFill>
                  <a:schemeClr val="lt1"/>
                </a:solidFill>
              </a:rPr>
              <a:t> do </a:t>
            </a:r>
            <a:r>
              <a:rPr lang="en-US" sz="2000" dirty="0" err="1">
                <a:solidFill>
                  <a:schemeClr val="lt1"/>
                </a:solidFill>
              </a:rPr>
              <a:t>zdrowia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niezależnie</a:t>
            </a:r>
            <a:r>
              <a:rPr lang="en-US" sz="2000" dirty="0">
                <a:solidFill>
                  <a:schemeClr val="lt1"/>
                </a:solidFill>
              </a:rPr>
              <a:t> od </a:t>
            </a:r>
            <a:r>
              <a:rPr lang="en-US" sz="2000" dirty="0" err="1">
                <a:solidFill>
                  <a:schemeClr val="lt1"/>
                </a:solidFill>
              </a:rPr>
              <a:t>wieku</a:t>
            </a:r>
            <a:r>
              <a:rPr lang="en-US" sz="2000" dirty="0">
                <a:solidFill>
                  <a:schemeClr val="lt1"/>
                </a:solidFill>
              </a:rPr>
              <a:t>.</a:t>
            </a:r>
            <a:endParaRPr sz="2000" dirty="0">
              <a:solidFill>
                <a:schemeClr val="lt1"/>
              </a:solidFill>
            </a:endParaRPr>
          </a:p>
          <a:p>
            <a:pPr marL="40005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lang="en-US" sz="2000" dirty="0" err="1">
                <a:solidFill>
                  <a:schemeClr val="lt1"/>
                </a:solidFill>
              </a:rPr>
              <a:t>Wspomaga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zdrowie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funkcjonowanie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serca</a:t>
            </a:r>
            <a:r>
              <a:rPr lang="en-US" sz="2000" dirty="0">
                <a:solidFill>
                  <a:schemeClr val="lt1"/>
                </a:solidFill>
              </a:rPr>
              <a:t>.</a:t>
            </a:r>
            <a:endParaRPr sz="2000" dirty="0">
              <a:solidFill>
                <a:schemeClr val="lt1"/>
              </a:solidFill>
            </a:endParaRPr>
          </a:p>
        </p:txBody>
      </p:sp>
      <p:cxnSp>
        <p:nvCxnSpPr>
          <p:cNvPr id="239" name="Google Shape;239;p18"/>
          <p:cNvCxnSpPr/>
          <p:nvPr/>
        </p:nvCxnSpPr>
        <p:spPr>
          <a:xfrm>
            <a:off x="8807115" y="2922768"/>
            <a:ext cx="2117557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/>
          <p:nvPr/>
        </p:nvSpPr>
        <p:spPr>
          <a:xfrm>
            <a:off x="8486256" y="1271752"/>
            <a:ext cx="45719" cy="3940582"/>
          </a:xfrm>
          <a:prstGeom prst="rect">
            <a:avLst/>
          </a:prstGeom>
          <a:solidFill>
            <a:srgbClr val="BFBFBF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8531976" y="4412892"/>
            <a:ext cx="28900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7C1951"/>
                </a:solidFill>
              </a:rPr>
              <a:t>ROZKURCZOWE</a:t>
            </a:r>
            <a:endParaRPr dirty="0"/>
          </a:p>
        </p:txBody>
      </p:sp>
      <p:sp>
        <p:nvSpPr>
          <p:cNvPr id="246" name="Google Shape;246;p19"/>
          <p:cNvSpPr/>
          <p:nvPr/>
        </p:nvSpPr>
        <p:spPr>
          <a:xfrm>
            <a:off x="9111202" y="1599625"/>
            <a:ext cx="231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7C1951"/>
                </a:solidFill>
              </a:rPr>
              <a:t>SKURCZOWE</a:t>
            </a:r>
            <a:endParaRPr sz="2400" dirty="0">
              <a:solidFill>
                <a:srgbClr val="7C19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9418170" y="2308896"/>
            <a:ext cx="11176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110</a:t>
            </a:r>
            <a:endParaRPr/>
          </a:p>
        </p:txBody>
      </p:sp>
      <p:sp>
        <p:nvSpPr>
          <p:cNvPr id="248" name="Google Shape;248;p19"/>
          <p:cNvSpPr/>
          <p:nvPr/>
        </p:nvSpPr>
        <p:spPr>
          <a:xfrm>
            <a:off x="9474276" y="3338561"/>
            <a:ext cx="100540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70</a:t>
            </a:r>
            <a:endParaRPr/>
          </a:p>
        </p:txBody>
      </p:sp>
      <p:cxnSp>
        <p:nvCxnSpPr>
          <p:cNvPr id="249" name="Google Shape;249;p19"/>
          <p:cNvCxnSpPr/>
          <p:nvPr/>
        </p:nvCxnSpPr>
        <p:spPr>
          <a:xfrm>
            <a:off x="9068927" y="3242043"/>
            <a:ext cx="1816100" cy="0"/>
          </a:xfrm>
          <a:prstGeom prst="straightConnector1">
            <a:avLst/>
          </a:prstGeom>
          <a:noFill/>
          <a:ln w="31750" cap="flat" cmpd="sng">
            <a:solidFill>
              <a:srgbClr val="7C19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19"/>
          <p:cNvSpPr txBox="1"/>
          <p:nvPr/>
        </p:nvSpPr>
        <p:spPr>
          <a:xfrm>
            <a:off x="491359" y="365127"/>
            <a:ext cx="10515600" cy="9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951"/>
              </a:buClr>
              <a:buSzPts val="4800"/>
              <a:buFont typeface="Montserrat Medium"/>
              <a:buNone/>
            </a:pPr>
            <a:r>
              <a:rPr lang="en-US" sz="480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X49™ Korzyści</a:t>
            </a:r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body" idx="1"/>
          </p:nvPr>
        </p:nvSpPr>
        <p:spPr>
          <a:xfrm>
            <a:off x="491359" y="1773072"/>
            <a:ext cx="79163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None/>
            </a:pPr>
            <a:r>
              <a:rPr lang="en-US" sz="24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Wyniki</a:t>
            </a:r>
            <a:r>
              <a:rPr lang="en-US" sz="24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badań</a:t>
            </a:r>
            <a:r>
              <a:rPr lang="en-US" sz="24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wykazały</a:t>
            </a:r>
            <a:r>
              <a:rPr lang="en-US" sz="24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obniżenie</a:t>
            </a:r>
            <a:r>
              <a:rPr lang="en-US" sz="24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ciśnienia</a:t>
            </a:r>
            <a:r>
              <a:rPr lang="en-US" sz="24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krwi</a:t>
            </a:r>
            <a:r>
              <a:rPr lang="en-US" sz="24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400"/>
              <a:buNone/>
            </a:pPr>
            <a:endParaRPr sz="24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000"/>
              <a:buNone/>
            </a:pPr>
            <a:r>
              <a:rPr lang="en-US" sz="2000" dirty="0" err="1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Tylko</a:t>
            </a:r>
            <a:r>
              <a:rPr lang="en-US" sz="2000" dirty="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X49™    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ts val="2000"/>
              <a:buFont typeface="Courier New"/>
              <a:buChar char="o"/>
            </a:pPr>
            <a:r>
              <a:rPr lang="en-US" sz="20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Spadek</a:t>
            </a:r>
            <a:r>
              <a:rPr lang="en-US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ciśnienia</a:t>
            </a:r>
            <a:r>
              <a:rPr lang="en-US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skurczowego</a:t>
            </a:r>
            <a:r>
              <a:rPr lang="en-US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o 5,51%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000"/>
              <a:buNone/>
            </a:pPr>
            <a:endParaRPr sz="20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000"/>
              <a:buNone/>
            </a:pPr>
            <a:r>
              <a:rPr lang="en-US" sz="2000" dirty="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X39® + X49™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ts val="2000"/>
              <a:buFont typeface="Courier New"/>
              <a:buChar char="o"/>
            </a:pPr>
            <a:r>
              <a:rPr lang="en-US" sz="20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Obniżenie</a:t>
            </a:r>
            <a:r>
              <a:rPr lang="en-US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ciśnienia</a:t>
            </a:r>
            <a:r>
              <a:rPr lang="en-US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skurczowego</a:t>
            </a:r>
            <a:r>
              <a:rPr lang="en-US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o 7,75%</a:t>
            </a:r>
            <a:endParaRPr sz="20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ts val="2000"/>
              <a:buFont typeface="Courier New"/>
              <a:buChar char="o"/>
            </a:pPr>
            <a:r>
              <a:rPr lang="en-US" sz="20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Spadek</a:t>
            </a:r>
            <a:r>
              <a:rPr lang="en-US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ciśnienia</a:t>
            </a:r>
            <a:r>
              <a:rPr lang="en-US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rozkurczowego</a:t>
            </a:r>
            <a:r>
              <a:rPr lang="en-US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o 17,98%</a:t>
            </a:r>
            <a:endParaRPr sz="20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491359" y="365127"/>
            <a:ext cx="10515600" cy="9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951"/>
              </a:buClr>
              <a:buSzPts val="4800"/>
              <a:buFont typeface="Montserrat Medium"/>
              <a:buNone/>
            </a:pPr>
            <a:r>
              <a:rPr lang="en-US" sz="4800" i="1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Przegląd</a:t>
            </a:r>
            <a:r>
              <a:rPr lang="en-US" sz="480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prezentacji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886775" y="2000031"/>
            <a:ext cx="10515600" cy="370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chemeClr val="dk1"/>
                </a:solidFill>
              </a:rPr>
              <a:t>Przegląd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zalet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produktu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chemeClr val="dk1"/>
                </a:solidFill>
              </a:rPr>
              <a:t>Dlaczego</a:t>
            </a:r>
            <a:r>
              <a:rPr lang="en-US" sz="2400" dirty="0">
                <a:solidFill>
                  <a:schemeClr val="dk1"/>
                </a:solidFill>
              </a:rPr>
              <a:t> X49™ jest </a:t>
            </a:r>
            <a:r>
              <a:rPr lang="en-US" sz="2400" dirty="0" err="1">
                <a:solidFill>
                  <a:schemeClr val="dk1"/>
                </a:solidFill>
              </a:rPr>
              <a:t>idealnym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uzupełnieniem</a:t>
            </a:r>
            <a:r>
              <a:rPr lang="en-US" sz="2400" dirty="0">
                <a:solidFill>
                  <a:schemeClr val="dk1"/>
                </a:solidFill>
              </a:rPr>
              <a:t> X39®?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err="1">
                <a:solidFill>
                  <a:schemeClr val="dk1"/>
                </a:solidFill>
              </a:rPr>
              <a:t>Jakich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korzyści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mogę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oczekiwać</a:t>
            </a:r>
            <a:r>
              <a:rPr lang="en-US" sz="2400" dirty="0">
                <a:solidFill>
                  <a:schemeClr val="dk1"/>
                </a:solidFill>
              </a:rPr>
              <a:t> od X49™? 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err="1">
                <a:solidFill>
                  <a:schemeClr val="dk1"/>
                </a:solidFill>
              </a:rPr>
              <a:t>Jakich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korzyści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mogę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oczekiwać</a:t>
            </a:r>
            <a:r>
              <a:rPr lang="en-US" sz="2400" dirty="0">
                <a:solidFill>
                  <a:schemeClr val="dk1"/>
                </a:solidFill>
              </a:rPr>
              <a:t> po </a:t>
            </a:r>
            <a:r>
              <a:rPr lang="en-US" sz="2400" dirty="0" err="1">
                <a:solidFill>
                  <a:schemeClr val="dk1"/>
                </a:solidFill>
              </a:rPr>
              <a:t>wspólnym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stosowaniu</a:t>
            </a:r>
            <a:r>
              <a:rPr lang="en-US" sz="2400" dirty="0">
                <a:solidFill>
                  <a:schemeClr val="dk1"/>
                </a:solidFill>
              </a:rPr>
              <a:t> X39® </a:t>
            </a:r>
            <a:r>
              <a:rPr lang="en-US" sz="2400" dirty="0" err="1">
                <a:solidFill>
                  <a:schemeClr val="dk1"/>
                </a:solidFill>
              </a:rPr>
              <a:t>i</a:t>
            </a:r>
            <a:r>
              <a:rPr lang="en-US" sz="2400" dirty="0">
                <a:solidFill>
                  <a:schemeClr val="dk1"/>
                </a:solidFill>
              </a:rPr>
              <a:t> X49™? 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Pakiet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Wydajno</a:t>
            </a:r>
            <a:r>
              <a:rPr lang="en-US" sz="2400" dirty="0" err="1">
                <a:solidFill>
                  <a:schemeClr val="dk1"/>
                </a:solidFill>
              </a:rPr>
              <a:t>ś</a:t>
            </a:r>
            <a:r>
              <a:rPr lang="pl-PL" sz="2400" dirty="0">
                <a:solidFill>
                  <a:schemeClr val="dk1"/>
                </a:solidFill>
              </a:rPr>
              <a:t>ciow</a:t>
            </a:r>
            <a:r>
              <a:rPr lang="en-GB" sz="2400" dirty="0">
                <a:solidFill>
                  <a:schemeClr val="dk1"/>
                </a:solidFill>
              </a:rPr>
              <a:t>y </a:t>
            </a:r>
            <a:r>
              <a:rPr lang="en-US" sz="2400" dirty="0">
                <a:solidFill>
                  <a:schemeClr val="dk1"/>
                </a:solidFill>
              </a:rPr>
              <a:t>X39® </a:t>
            </a:r>
            <a:r>
              <a:rPr lang="en-US" sz="2400" dirty="0" err="1">
                <a:solidFill>
                  <a:schemeClr val="dk1"/>
                </a:solidFill>
              </a:rPr>
              <a:t>i</a:t>
            </a:r>
            <a:r>
              <a:rPr lang="en-US" sz="2400" dirty="0">
                <a:solidFill>
                  <a:schemeClr val="dk1"/>
                </a:solidFill>
              </a:rPr>
              <a:t> X49™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59" y="2000031"/>
            <a:ext cx="339220" cy="33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359" y="2462452"/>
            <a:ext cx="339220" cy="33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359" y="2925149"/>
            <a:ext cx="339220" cy="33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359" y="3387570"/>
            <a:ext cx="339220" cy="33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1359" y="3853548"/>
            <a:ext cx="339220" cy="33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0"/>
          <p:cNvPicPr preferRelativeResize="0"/>
          <p:nvPr/>
        </p:nvPicPr>
        <p:blipFill rotWithShape="1">
          <a:blip r:embed="rId3">
            <a:alphaModFix/>
          </a:blip>
          <a:srcRect t="7537" r="23010" b="1211"/>
          <a:stretch/>
        </p:blipFill>
        <p:spPr>
          <a:xfrm>
            <a:off x="0" y="0"/>
            <a:ext cx="8668512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4190" y="72300"/>
            <a:ext cx="4333998" cy="67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0"/>
          <p:cNvSpPr txBox="1"/>
          <p:nvPr/>
        </p:nvSpPr>
        <p:spPr>
          <a:xfrm>
            <a:off x="8844158" y="154308"/>
            <a:ext cx="2917885" cy="211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Medium"/>
              <a:buNone/>
            </a:pPr>
            <a:r>
              <a:rPr lang="en-US" sz="3600" dirty="0" err="1">
                <a:solidFill>
                  <a:schemeClr val="lt1"/>
                </a:solidFill>
                <a:latin typeface="Montserrat Medium"/>
                <a:sym typeface="Montserrat Medium"/>
              </a:rPr>
              <a:t>Wi</a:t>
            </a:r>
            <a:r>
              <a:rPr lang="en-US" sz="3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ęcej</a:t>
            </a:r>
            <a:endParaRPr sz="3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Medium"/>
              <a:buNone/>
            </a:pPr>
            <a:r>
              <a:rPr lang="en-US" sz="36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Korzyści</a:t>
            </a:r>
            <a:endParaRPr lang="en-US" sz="36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X49™ </a:t>
            </a:r>
            <a:endParaRPr lang="en-US" sz="3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Medium"/>
              <a:buNone/>
            </a:pPr>
            <a:endParaRPr sz="3600" baseline="300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9" name="Google Shape;259;p20"/>
          <p:cNvSpPr/>
          <p:nvPr/>
        </p:nvSpPr>
        <p:spPr>
          <a:xfrm>
            <a:off x="8478222" y="2199834"/>
            <a:ext cx="3283821" cy="496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o"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Wspomaga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zdrowie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funkcje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mózgu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o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X49™ jest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bardziej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skoncentrowany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pomocy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tym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którzy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chcą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zwiększyć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masę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mięśniową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zredukować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tkankę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tłuszczową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jak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również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zobaczyć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poprawę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swojej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siły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wytrzymałości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o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X49™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przyniesie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największe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korzyści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tym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którzy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stosują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spójną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dietę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program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ćwiczeń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mają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zdrowy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układ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sercowo-naczyniowy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są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stale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nawodnieni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o"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o"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20"/>
          <p:cNvCxnSpPr/>
          <p:nvPr/>
        </p:nvCxnSpPr>
        <p:spPr>
          <a:xfrm>
            <a:off x="8927432" y="2044460"/>
            <a:ext cx="1708484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3960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 txBox="1">
            <a:spLocks noGrp="1"/>
          </p:cNvSpPr>
          <p:nvPr>
            <p:ph type="title"/>
          </p:nvPr>
        </p:nvSpPr>
        <p:spPr>
          <a:xfrm>
            <a:off x="838200" y="2014165"/>
            <a:ext cx="10515600" cy="220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Medium"/>
              <a:buNone/>
            </a:pPr>
            <a:r>
              <a:rPr lang="en-US" sz="4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Jakich korzyści mogę oczekiwać po wspólnym stosowaniu X39® &amp; X49™?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"/>
          <p:cNvSpPr txBox="1"/>
          <p:nvPr/>
        </p:nvSpPr>
        <p:spPr>
          <a:xfrm>
            <a:off x="491359" y="365127"/>
            <a:ext cx="10515600" cy="9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Montserrat Medium"/>
              <a:buNone/>
            </a:pPr>
            <a:r>
              <a:rPr lang="en-US" sz="4800" dirty="0" err="1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Korzyści</a:t>
            </a:r>
            <a:r>
              <a:rPr lang="en-US" sz="4800" dirty="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4800" dirty="0" err="1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wynikające</a:t>
            </a:r>
            <a:r>
              <a:rPr lang="en-US" sz="4800" dirty="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z </a:t>
            </a:r>
            <a:r>
              <a:rPr lang="en-US" sz="4800" dirty="0" err="1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łącznego</a:t>
            </a:r>
            <a:r>
              <a:rPr lang="en-US" sz="4800" dirty="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4800" dirty="0" err="1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stosowania</a:t>
            </a:r>
            <a:r>
              <a:rPr lang="en-US" sz="4800" dirty="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X39® + X49™</a:t>
            </a:r>
            <a:endParaRPr dirty="0"/>
          </a:p>
        </p:txBody>
      </p:sp>
      <p:sp>
        <p:nvSpPr>
          <p:cNvPr id="272" name="Google Shape;272;p22"/>
          <p:cNvSpPr txBox="1"/>
          <p:nvPr/>
        </p:nvSpPr>
        <p:spPr>
          <a:xfrm>
            <a:off x="1155031" y="1773072"/>
            <a:ext cx="9192127" cy="350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</a:rPr>
              <a:t>Jednoczesne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stosowanie</a:t>
            </a:r>
            <a:r>
              <a:rPr lang="en-US" sz="2000" dirty="0">
                <a:solidFill>
                  <a:schemeClr val="dk1"/>
                </a:solidFill>
              </a:rPr>
              <a:t> X39® jak </a:t>
            </a:r>
            <a:r>
              <a:rPr lang="en-US" sz="2000" dirty="0" err="1">
                <a:solidFill>
                  <a:schemeClr val="dk1"/>
                </a:solidFill>
              </a:rPr>
              <a:t>i</a:t>
            </a:r>
            <a:r>
              <a:rPr lang="en-US" sz="2000" dirty="0">
                <a:solidFill>
                  <a:schemeClr val="dk1"/>
                </a:solidFill>
              </a:rPr>
              <a:t> X49™ </a:t>
            </a:r>
            <a:r>
              <a:rPr lang="en-US" sz="2000" dirty="0" err="1">
                <a:solidFill>
                  <a:schemeClr val="dk1"/>
                </a:solidFill>
              </a:rPr>
              <a:t>uwolni</a:t>
            </a:r>
            <a:r>
              <a:rPr lang="en-US" sz="2000" dirty="0">
                <a:solidFill>
                  <a:schemeClr val="dk1"/>
                </a:solidFill>
              </a:rPr>
              <a:t> ich </a:t>
            </a:r>
            <a:r>
              <a:rPr lang="en-US" sz="2000" dirty="0" err="1">
                <a:solidFill>
                  <a:schemeClr val="dk1"/>
                </a:solidFill>
              </a:rPr>
              <a:t>synergiczne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korzyści</a:t>
            </a:r>
            <a:r>
              <a:rPr lang="en-US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</a:rPr>
              <a:t>X39® </a:t>
            </a:r>
            <a:r>
              <a:rPr lang="en-US" sz="2000" dirty="0" err="1">
                <a:solidFill>
                  <a:schemeClr val="dk1"/>
                </a:solidFill>
              </a:rPr>
              <a:t>pomaga</a:t>
            </a:r>
            <a:r>
              <a:rPr lang="en-US" sz="2000" dirty="0">
                <a:solidFill>
                  <a:schemeClr val="dk1"/>
                </a:solidFill>
              </a:rPr>
              <a:t> we </a:t>
            </a:r>
            <a:r>
              <a:rPr lang="en-US" sz="2000" dirty="0" err="1">
                <a:solidFill>
                  <a:schemeClr val="dk1"/>
                </a:solidFill>
              </a:rPr>
              <a:t>wzmocnieniu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komórek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macierzystych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podczas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gdy</a:t>
            </a:r>
            <a:r>
              <a:rPr lang="en-US" sz="2000" dirty="0">
                <a:solidFill>
                  <a:schemeClr val="dk1"/>
                </a:solidFill>
              </a:rPr>
              <a:t> X49™ </a:t>
            </a:r>
            <a:r>
              <a:rPr lang="en-US" sz="2000" dirty="0" err="1">
                <a:solidFill>
                  <a:schemeClr val="dk1"/>
                </a:solidFill>
              </a:rPr>
              <a:t>pomaga</a:t>
            </a:r>
            <a:r>
              <a:rPr lang="en-US" sz="2000" dirty="0">
                <a:solidFill>
                  <a:schemeClr val="dk1"/>
                </a:solidFill>
              </a:rPr>
              <a:t> w </a:t>
            </a:r>
            <a:r>
              <a:rPr lang="en-US" sz="2000" dirty="0" err="1">
                <a:solidFill>
                  <a:schemeClr val="dk1"/>
                </a:solidFill>
              </a:rPr>
              <a:t>zmianie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kształtu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ciała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i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poprawie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kompozycji</a:t>
            </a:r>
            <a:r>
              <a:rPr lang="en-US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</a:rPr>
              <a:t>Stosowanie</a:t>
            </a:r>
            <a:r>
              <a:rPr lang="en-US" sz="2000" dirty="0">
                <a:solidFill>
                  <a:schemeClr val="dk1"/>
                </a:solidFill>
              </a:rPr>
              <a:t> ich </a:t>
            </a:r>
            <a:r>
              <a:rPr lang="en-US" sz="2000" dirty="0" err="1">
                <a:solidFill>
                  <a:schemeClr val="dk1"/>
                </a:solidFill>
              </a:rPr>
              <a:t>wspólnie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zwiększy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korzyści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płynące</a:t>
            </a:r>
            <a:r>
              <a:rPr lang="en-US" sz="2000" dirty="0">
                <a:solidFill>
                  <a:schemeClr val="dk1"/>
                </a:solidFill>
              </a:rPr>
              <a:t> z </a:t>
            </a:r>
            <a:r>
              <a:rPr lang="en-US" sz="2000" dirty="0" err="1">
                <a:solidFill>
                  <a:schemeClr val="dk1"/>
                </a:solidFill>
              </a:rPr>
              <a:t>obu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produktów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poprawiając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ogólny</a:t>
            </a:r>
            <a:r>
              <a:rPr lang="en-US" sz="2000" dirty="0">
                <a:solidFill>
                  <a:schemeClr val="dk1"/>
                </a:solidFill>
              </a:rPr>
              <a:t> stan </a:t>
            </a:r>
            <a:r>
              <a:rPr lang="en-US" sz="2000" dirty="0" err="1">
                <a:solidFill>
                  <a:schemeClr val="dk1"/>
                </a:solidFill>
              </a:rPr>
              <a:t>zdrowia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i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możliwości</a:t>
            </a:r>
            <a:r>
              <a:rPr lang="en-US" sz="2000" dirty="0">
                <a:solidFill>
                  <a:schemeClr val="dk1"/>
                </a:solidFill>
              </a:rPr>
              <a:t> w </a:t>
            </a:r>
            <a:r>
              <a:rPr lang="en-US" sz="2000" dirty="0" err="1">
                <a:solidFill>
                  <a:schemeClr val="dk1"/>
                </a:solidFill>
              </a:rPr>
              <a:t>szybszy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sposób</a:t>
            </a:r>
            <a:r>
              <a:rPr lang="en-US" sz="2000" dirty="0">
                <a:solidFill>
                  <a:schemeClr val="dk1"/>
                </a:solidFill>
              </a:rPr>
              <a:t>. </a:t>
            </a:r>
            <a:endParaRPr sz="2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273" name="Google Shape;27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59" y="1814512"/>
            <a:ext cx="504684" cy="50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359" y="2861939"/>
            <a:ext cx="504684" cy="50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359" y="3989448"/>
            <a:ext cx="504684" cy="50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/>
          <p:nvPr/>
        </p:nvSpPr>
        <p:spPr>
          <a:xfrm>
            <a:off x="528184" y="753009"/>
            <a:ext cx="10823712" cy="9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0E56"/>
              </a:buClr>
              <a:buSzPts val="4800"/>
              <a:buFont typeface="Montserrat Medium"/>
              <a:buNone/>
            </a:pPr>
            <a:r>
              <a:rPr lang="en-US" sz="4800" dirty="0">
                <a:solidFill>
                  <a:srgbClr val="8C0E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 </a:t>
            </a:r>
            <a:r>
              <a:rPr lang="en-US" sz="4800" dirty="0" err="1">
                <a:solidFill>
                  <a:srgbClr val="8C0E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poprawa</a:t>
            </a:r>
            <a:r>
              <a:rPr lang="en-US" sz="4800" dirty="0">
                <a:solidFill>
                  <a:srgbClr val="8C0E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X49™ vs. X39® + X49™</a:t>
            </a:r>
            <a:endParaRPr dirty="0"/>
          </a:p>
        </p:txBody>
      </p:sp>
      <p:sp>
        <p:nvSpPr>
          <p:cNvPr id="281" name="Google Shape;281;p23"/>
          <p:cNvSpPr/>
          <p:nvPr/>
        </p:nvSpPr>
        <p:spPr>
          <a:xfrm>
            <a:off x="491359" y="1988693"/>
            <a:ext cx="2344442" cy="804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Tylko X49™</a:t>
            </a:r>
            <a:endParaRPr/>
          </a:p>
        </p:txBody>
      </p:sp>
      <p:sp>
        <p:nvSpPr>
          <p:cNvPr id="282" name="Google Shape;282;p23"/>
          <p:cNvSpPr/>
          <p:nvPr/>
        </p:nvSpPr>
        <p:spPr>
          <a:xfrm>
            <a:off x="6299154" y="1988879"/>
            <a:ext cx="2823384" cy="1044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X39® + X49™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800">
              <a:solidFill>
                <a:srgbClr val="26262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3" name="Google Shape;283;p23"/>
          <p:cNvSpPr/>
          <p:nvPr/>
        </p:nvSpPr>
        <p:spPr>
          <a:xfrm>
            <a:off x="4263488" y="2934547"/>
            <a:ext cx="2578886" cy="180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72</a:t>
            </a:r>
            <a:r>
              <a:rPr lang="en-US" sz="2400">
                <a:solidFill>
                  <a:srgbClr val="262626"/>
                </a:solidFill>
              </a:rPr>
              <a:t>,</a:t>
            </a: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73%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r>
              <a:rPr lang="en-US" sz="2400">
                <a:solidFill>
                  <a:srgbClr val="262626"/>
                </a:solidFill>
              </a:rPr>
              <a:t>,</a:t>
            </a: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63%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262626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57</a:t>
            </a:r>
            <a:r>
              <a:rPr lang="en-US" sz="2400">
                <a:solidFill>
                  <a:srgbClr val="262626"/>
                </a:solidFill>
              </a:rPr>
              <a:t>,</a:t>
            </a: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14%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>
                <a:solidFill>
                  <a:srgbClr val="262626"/>
                </a:solidFill>
              </a:rPr>
              <a:t>,</a:t>
            </a: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04%</a:t>
            </a:r>
            <a:endParaRPr/>
          </a:p>
        </p:txBody>
      </p:sp>
      <p:sp>
        <p:nvSpPr>
          <p:cNvPr id="284" name="Google Shape;284;p23"/>
          <p:cNvSpPr/>
          <p:nvPr/>
        </p:nvSpPr>
        <p:spPr>
          <a:xfrm>
            <a:off x="477504" y="2907710"/>
            <a:ext cx="3606846" cy="180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7C1951"/>
                </a:solidFill>
              </a:rPr>
              <a:t>Rower (spalone kalorie)</a:t>
            </a:r>
            <a:endParaRPr sz="2400">
              <a:solidFill>
                <a:srgbClr val="7C195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7C1951"/>
                </a:solidFill>
              </a:rPr>
              <a:t>Rower (prędkość maksymalna)</a:t>
            </a:r>
            <a:endParaRPr sz="2400">
              <a:solidFill>
                <a:srgbClr val="7C195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7C1951"/>
                </a:solidFill>
              </a:rPr>
              <a:t>Rower (odległość)</a:t>
            </a:r>
            <a:endParaRPr sz="2400">
              <a:solidFill>
                <a:srgbClr val="7C195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7C1951"/>
                </a:solidFill>
              </a:rPr>
              <a:t>Tętno (spadek)</a:t>
            </a:r>
            <a:endParaRPr sz="2400">
              <a:solidFill>
                <a:srgbClr val="7C195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7C1951"/>
              </a:solidFill>
            </a:endParaRPr>
          </a:p>
        </p:txBody>
      </p:sp>
      <p:sp>
        <p:nvSpPr>
          <p:cNvPr id="285" name="Google Shape;285;p23"/>
          <p:cNvSpPr/>
          <p:nvPr/>
        </p:nvSpPr>
        <p:spPr>
          <a:xfrm rot="-5400000" flipH="1">
            <a:off x="5922040" y="-2710223"/>
            <a:ext cx="36000" cy="10750067"/>
          </a:xfrm>
          <a:prstGeom prst="rect">
            <a:avLst/>
          </a:prstGeom>
          <a:solidFill>
            <a:srgbClr val="BFBFBF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3"/>
          <p:cNvSpPr/>
          <p:nvPr/>
        </p:nvSpPr>
        <p:spPr>
          <a:xfrm>
            <a:off x="10085138" y="2922437"/>
            <a:ext cx="1573938" cy="180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r>
              <a:rPr lang="en-US" sz="2400">
                <a:solidFill>
                  <a:srgbClr val="262626"/>
                </a:solidFill>
              </a:rPr>
              <a:t>,</a:t>
            </a: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91%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r>
              <a:rPr lang="en-US" sz="2400">
                <a:solidFill>
                  <a:srgbClr val="262626"/>
                </a:solidFill>
              </a:rPr>
              <a:t>,</a:t>
            </a: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54%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262626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65</a:t>
            </a:r>
            <a:r>
              <a:rPr lang="en-US" sz="2400">
                <a:solidFill>
                  <a:srgbClr val="262626"/>
                </a:solidFill>
              </a:rPr>
              <a:t>,</a:t>
            </a: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15%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400">
                <a:solidFill>
                  <a:srgbClr val="262626"/>
                </a:solidFill>
              </a:rPr>
              <a:t>,</a:t>
            </a: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38%</a:t>
            </a:r>
            <a:endParaRPr/>
          </a:p>
        </p:txBody>
      </p:sp>
      <p:sp>
        <p:nvSpPr>
          <p:cNvPr id="287" name="Google Shape;287;p23"/>
          <p:cNvSpPr/>
          <p:nvPr/>
        </p:nvSpPr>
        <p:spPr>
          <a:xfrm>
            <a:off x="6299154" y="2895600"/>
            <a:ext cx="3606846" cy="180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7C1951"/>
                </a:solidFill>
              </a:rPr>
              <a:t>Rower (spalone kalorie)</a:t>
            </a:r>
            <a:endParaRPr sz="2400">
              <a:solidFill>
                <a:srgbClr val="7C195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7C1951"/>
                </a:solidFill>
              </a:rPr>
              <a:t>Rower (prędkość maksymalna)</a:t>
            </a:r>
            <a:endParaRPr sz="2400">
              <a:solidFill>
                <a:srgbClr val="7C195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7C1951"/>
                </a:solidFill>
              </a:rPr>
              <a:t>Rower (odległość)</a:t>
            </a:r>
            <a:endParaRPr sz="2400">
              <a:solidFill>
                <a:srgbClr val="7C195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7C1951"/>
                </a:solidFill>
              </a:rPr>
              <a:t>Tętno (spadek)</a:t>
            </a:r>
            <a:endParaRPr sz="2400">
              <a:solidFill>
                <a:srgbClr val="7C195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7C195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 txBox="1"/>
          <p:nvPr/>
        </p:nvSpPr>
        <p:spPr>
          <a:xfrm>
            <a:off x="491359" y="365127"/>
            <a:ext cx="10515600" cy="9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951"/>
              </a:buClr>
              <a:buSzPts val="4800"/>
              <a:buFont typeface="Montserrat Medium"/>
              <a:buNone/>
            </a:pPr>
            <a:r>
              <a:rPr lang="en-US" sz="480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Zmiany w ciele!</a:t>
            </a:r>
            <a:endParaRPr/>
          </a:p>
        </p:txBody>
      </p:sp>
      <p:sp>
        <p:nvSpPr>
          <p:cNvPr id="293" name="Google Shape;293;p24"/>
          <p:cNvSpPr txBox="1"/>
          <p:nvPr/>
        </p:nvSpPr>
        <p:spPr>
          <a:xfrm>
            <a:off x="491359" y="1905421"/>
            <a:ext cx="9192127" cy="254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 pokazują dane: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None/>
            </a:pP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rgbClr val="262626"/>
                </a:solidFill>
              </a:rPr>
              <a:t>X39® i X49™ pomagają budować ciało, ale w różny sposób.</a:t>
            </a:r>
            <a:endParaRPr sz="2000">
              <a:solidFill>
                <a:srgbClr val="262626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rgbClr val="262626"/>
                </a:solidFill>
              </a:rPr>
              <a:t>Dodanie X49™ powoduje zwiększoną utratę tłuszczu (11% punktów procentowych w ciągu 60 dni).</a:t>
            </a:r>
            <a:endParaRPr sz="2000">
              <a:solidFill>
                <a:srgbClr val="262626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rgbClr val="262626"/>
                </a:solidFill>
              </a:rPr>
              <a:t>X49™ sprawia, że ciało jest szczuplejsze i silniejsze.</a:t>
            </a:r>
            <a:endParaRPr sz="2000">
              <a:solidFill>
                <a:srgbClr val="262626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rgbClr val="262626"/>
                </a:solidFill>
              </a:rPr>
              <a:t>Stosowanie X39® i X49™ powoduje więcej zmian.</a:t>
            </a:r>
            <a:endParaRPr sz="200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5" descr="A picture containing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1788" y="1829919"/>
            <a:ext cx="6892582" cy="335056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5"/>
          <p:cNvSpPr txBox="1"/>
          <p:nvPr/>
        </p:nvSpPr>
        <p:spPr>
          <a:xfrm>
            <a:off x="4959896" y="5179360"/>
            <a:ext cx="22722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X39®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okolice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karku</a:t>
            </a:r>
            <a:endParaRPr dirty="0"/>
          </a:p>
        </p:txBody>
      </p:sp>
      <p:sp>
        <p:nvSpPr>
          <p:cNvPr id="300" name="Google Shape;300;p25"/>
          <p:cNvSpPr txBox="1"/>
          <p:nvPr/>
        </p:nvSpPr>
        <p:spPr>
          <a:xfrm>
            <a:off x="8248692" y="5150750"/>
            <a:ext cx="28684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X49™ poniżej pępka</a:t>
            </a: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8248692" y="2191044"/>
            <a:ext cx="2573112" cy="2573112"/>
          </a:xfrm>
          <a:prstGeom prst="ellipse">
            <a:avLst/>
          </a:prstGeom>
          <a:noFill/>
          <a:ln w="76200" cap="flat" cmpd="sng">
            <a:solidFill>
              <a:srgbClr val="7C195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5"/>
          <p:cNvSpPr txBox="1"/>
          <p:nvPr/>
        </p:nvSpPr>
        <p:spPr>
          <a:xfrm>
            <a:off x="311174" y="2345075"/>
            <a:ext cx="4441200" cy="27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Medium"/>
              <a:buNone/>
            </a:pPr>
            <a:r>
              <a:rPr lang="en-US" sz="3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X39® + X49™ Umiejscowienie plastrów</a:t>
            </a:r>
            <a:endParaRPr sz="3600" baseline="30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>
            <a:spLocks noGrp="1"/>
          </p:cNvSpPr>
          <p:nvPr>
            <p:ph type="title"/>
          </p:nvPr>
        </p:nvSpPr>
        <p:spPr>
          <a:xfrm>
            <a:off x="831850" y="1709365"/>
            <a:ext cx="10515600" cy="183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Medium"/>
              <a:buNone/>
            </a:pPr>
            <a:r>
              <a:rPr lang="en-US" sz="48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Pakiet</a:t>
            </a:r>
            <a:r>
              <a:rPr lang="en-US" sz="48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Wydajno</a:t>
            </a:r>
            <a:r>
              <a:rPr lang="en-US" sz="4800" dirty="0" err="1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ś</a:t>
            </a:r>
            <a:r>
              <a:rPr lang="en-US" sz="48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ciowy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/>
          <p:nvPr/>
        </p:nvSpPr>
        <p:spPr>
          <a:xfrm>
            <a:off x="4893837" y="2110837"/>
            <a:ext cx="3388938" cy="1863179"/>
          </a:xfrm>
          <a:prstGeom prst="roundRect">
            <a:avLst>
              <a:gd name="adj" fmla="val 897"/>
            </a:avLst>
          </a:prstGeom>
          <a:solidFill>
            <a:srgbClr val="7C1951">
              <a:alpha val="2745"/>
            </a:srgbClr>
          </a:solidFill>
          <a:ln w="12700" cap="flat" cmpd="sng">
            <a:solidFill>
              <a:srgbClr val="7C1951">
                <a:alpha val="1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C19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7"/>
          <p:cNvSpPr/>
          <p:nvPr/>
        </p:nvSpPr>
        <p:spPr>
          <a:xfrm>
            <a:off x="8493381" y="2110837"/>
            <a:ext cx="3266101" cy="1863178"/>
          </a:xfrm>
          <a:prstGeom prst="roundRect">
            <a:avLst>
              <a:gd name="adj" fmla="val 897"/>
            </a:avLst>
          </a:prstGeom>
          <a:solidFill>
            <a:srgbClr val="7C1951">
              <a:alpha val="2745"/>
            </a:srgbClr>
          </a:solidFill>
          <a:ln w="12700" cap="flat" cmpd="sng">
            <a:solidFill>
              <a:srgbClr val="7C1951">
                <a:alpha val="1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C19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7"/>
          <p:cNvSpPr/>
          <p:nvPr/>
        </p:nvSpPr>
        <p:spPr>
          <a:xfrm>
            <a:off x="8506675" y="4145859"/>
            <a:ext cx="3252807" cy="1349483"/>
          </a:xfrm>
          <a:prstGeom prst="roundRect">
            <a:avLst>
              <a:gd name="adj" fmla="val 897"/>
            </a:avLst>
          </a:prstGeom>
          <a:solidFill>
            <a:srgbClr val="7C1951">
              <a:alpha val="2745"/>
            </a:srgbClr>
          </a:solidFill>
          <a:ln w="12700" cap="flat" cmpd="sng">
            <a:solidFill>
              <a:srgbClr val="7C1951">
                <a:alpha val="1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C19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7"/>
          <p:cNvSpPr/>
          <p:nvPr/>
        </p:nvSpPr>
        <p:spPr>
          <a:xfrm>
            <a:off x="4978466" y="4145859"/>
            <a:ext cx="3356242" cy="1349483"/>
          </a:xfrm>
          <a:prstGeom prst="roundRect">
            <a:avLst>
              <a:gd name="adj" fmla="val 897"/>
            </a:avLst>
          </a:prstGeom>
          <a:solidFill>
            <a:srgbClr val="7C1951">
              <a:alpha val="2745"/>
            </a:srgbClr>
          </a:solidFill>
          <a:ln w="12700" cap="flat" cmpd="sng">
            <a:solidFill>
              <a:srgbClr val="7C1951">
                <a:alpha val="1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C19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7"/>
          <p:cNvSpPr txBox="1">
            <a:spLocks noGrp="1"/>
          </p:cNvSpPr>
          <p:nvPr>
            <p:ph type="body" idx="1"/>
          </p:nvPr>
        </p:nvSpPr>
        <p:spPr>
          <a:xfrm>
            <a:off x="444883" y="2255712"/>
            <a:ext cx="3849039" cy="323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9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Pakiet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Wydajno</a:t>
            </a:r>
            <a:r>
              <a:rPr lang="en-US" sz="2000" dirty="0" err="1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ściowy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najlepszy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sposób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-US" sz="2000" dirty="0" err="1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ś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wiadczenie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 X39®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X49™.</a:t>
            </a:r>
            <a:endParaRPr dirty="0"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Zawiera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po 30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plastrów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X39®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X49™.</a:t>
            </a:r>
            <a:endParaRPr dirty="0"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000" b="1" dirty="0" err="1">
                <a:latin typeface="Arial"/>
                <a:ea typeface="Arial"/>
                <a:cs typeface="Arial"/>
                <a:sym typeface="Arial"/>
              </a:rPr>
              <a:t>Zaoszczędź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 20 USD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dzięki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obniżonej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cenie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pakietu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000" b="1" dirty="0" err="1">
                <a:latin typeface="Arial"/>
                <a:ea typeface="Arial"/>
                <a:cs typeface="Arial"/>
                <a:sym typeface="Arial"/>
              </a:rPr>
              <a:t>Zaoszczędź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latin typeface="Arial"/>
                <a:ea typeface="Arial"/>
                <a:cs typeface="Arial"/>
                <a:sym typeface="Arial"/>
              </a:rPr>
              <a:t>kolejne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 10 USD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zamawiając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miesięczną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subskrypcję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</p:txBody>
      </p:sp>
      <p:sp>
        <p:nvSpPr>
          <p:cNvPr id="318" name="Google Shape;318;p27"/>
          <p:cNvSpPr txBox="1"/>
          <p:nvPr/>
        </p:nvSpPr>
        <p:spPr>
          <a:xfrm>
            <a:off x="491359" y="365127"/>
            <a:ext cx="10515600" cy="9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Montserrat Medium"/>
              <a:buNone/>
            </a:pPr>
            <a:r>
              <a:rPr lang="en-US" sz="4800" dirty="0" err="1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Korzystaj</a:t>
            </a:r>
            <a:r>
              <a:rPr lang="en-US" sz="4800" dirty="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z </a:t>
            </a:r>
            <a:r>
              <a:rPr lang="en-US" sz="4800" dirty="0" err="1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zalet</a:t>
            </a:r>
            <a:r>
              <a:rPr lang="en-US" sz="4800" dirty="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4800" dirty="0" err="1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obu</a:t>
            </a:r>
            <a:r>
              <a:rPr lang="en-US" sz="4800" dirty="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4800" dirty="0" err="1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rozwiązań</a:t>
            </a:r>
            <a:r>
              <a:rPr lang="en-US" sz="4800" dirty="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4800" dirty="0" err="1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dzięki</a:t>
            </a:r>
            <a:endParaRPr dirty="0"/>
          </a:p>
        </p:txBody>
      </p:sp>
      <p:sp>
        <p:nvSpPr>
          <p:cNvPr id="319" name="Google Shape;319;p27"/>
          <p:cNvSpPr txBox="1"/>
          <p:nvPr/>
        </p:nvSpPr>
        <p:spPr>
          <a:xfrm>
            <a:off x="491359" y="1367665"/>
            <a:ext cx="556307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951"/>
              </a:buClr>
              <a:buSzPts val="4000"/>
              <a:buFont typeface="Arial"/>
              <a:buNone/>
            </a:pPr>
            <a:r>
              <a:rPr lang="en-US" sz="4000" i="1" dirty="0" err="1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Pakietowi</a:t>
            </a:r>
            <a:r>
              <a:rPr lang="en-US" sz="4000" i="1" dirty="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i="1" dirty="0" err="1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Wydajno</a:t>
            </a:r>
            <a:r>
              <a:rPr lang="en-US" sz="4000" dirty="0" err="1">
                <a:solidFill>
                  <a:srgbClr val="7E18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ś</a:t>
            </a:r>
            <a:r>
              <a:rPr lang="en-US" sz="4000" i="1" dirty="0" err="1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ciowemu</a:t>
            </a:r>
            <a:endParaRPr lang="en-GB" dirty="0">
              <a:solidFill>
                <a:srgbClr val="7E1846"/>
              </a:solidFill>
            </a:endParaRPr>
          </a:p>
        </p:txBody>
      </p:sp>
      <p:sp>
        <p:nvSpPr>
          <p:cNvPr id="320" name="Google Shape;320;p27"/>
          <p:cNvSpPr/>
          <p:nvPr/>
        </p:nvSpPr>
        <p:spPr>
          <a:xfrm>
            <a:off x="5070310" y="2185295"/>
            <a:ext cx="2344442" cy="35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Regularny</a:t>
            </a:r>
            <a:r>
              <a:rPr lang="en-US" sz="18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zakup</a:t>
            </a:r>
            <a:endParaRPr dirty="0"/>
          </a:p>
        </p:txBody>
      </p:sp>
      <p:sp>
        <p:nvSpPr>
          <p:cNvPr id="321" name="Google Shape;321;p27"/>
          <p:cNvSpPr/>
          <p:nvPr/>
        </p:nvSpPr>
        <p:spPr>
          <a:xfrm>
            <a:off x="6883674" y="2829700"/>
            <a:ext cx="16098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99</a:t>
            </a:r>
            <a:r>
              <a:rPr lang="en-US" sz="1600" dirty="0">
                <a:solidFill>
                  <a:srgbClr val="7C1951"/>
                </a:solidFill>
              </a:rPr>
              <a:t>,</a:t>
            </a:r>
            <a:r>
              <a:rPr lang="en-US" sz="1600" dirty="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95$ | 77BV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99</a:t>
            </a:r>
            <a:r>
              <a:rPr lang="en-US" sz="1600" dirty="0">
                <a:solidFill>
                  <a:srgbClr val="7C1951"/>
                </a:solidFill>
              </a:rPr>
              <a:t>,</a:t>
            </a:r>
            <a:r>
              <a:rPr lang="en-US" sz="1600" dirty="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95$ | 77BV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199</a:t>
            </a:r>
            <a:r>
              <a:rPr lang="en-US" sz="1600" dirty="0">
                <a:solidFill>
                  <a:srgbClr val="7C1951"/>
                </a:solidFill>
              </a:rPr>
              <a:t>,</a:t>
            </a:r>
            <a:r>
              <a:rPr lang="en-US" sz="1600" dirty="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90$</a:t>
            </a:r>
            <a:endParaRPr dirty="0"/>
          </a:p>
        </p:txBody>
      </p:sp>
      <p:sp>
        <p:nvSpPr>
          <p:cNvPr id="322" name="Google Shape;322;p27"/>
          <p:cNvSpPr/>
          <p:nvPr/>
        </p:nvSpPr>
        <p:spPr>
          <a:xfrm>
            <a:off x="5030159" y="2490853"/>
            <a:ext cx="2344442" cy="220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rgbClr val="262626"/>
                </a:solidFill>
              </a:rPr>
              <a:t>Jeden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opakowanie</a:t>
            </a:r>
            <a:r>
              <a:rPr lang="en-US" sz="1600" dirty="0">
                <a:solidFill>
                  <a:srgbClr val="262626"/>
                </a:solidFill>
              </a:rPr>
              <a:t> X39®:</a:t>
            </a:r>
            <a:endParaRPr sz="1600" dirty="0">
              <a:solidFill>
                <a:srgbClr val="262626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rgbClr val="262626"/>
                </a:solidFill>
              </a:rPr>
              <a:t>Jeden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opakowanie</a:t>
            </a:r>
            <a:r>
              <a:rPr lang="en-US" sz="1600" dirty="0">
                <a:solidFill>
                  <a:srgbClr val="262626"/>
                </a:solidFill>
              </a:rPr>
              <a:t> X49™:</a:t>
            </a:r>
            <a:endParaRPr sz="1600" dirty="0">
              <a:solidFill>
                <a:srgbClr val="262626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262626"/>
                </a:solidFill>
              </a:rPr>
              <a:t>RAZEM:</a:t>
            </a:r>
            <a:endParaRPr sz="1600" dirty="0">
              <a:solidFill>
                <a:srgbClr val="262626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262626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262626"/>
              </a:solidFill>
            </a:endParaRPr>
          </a:p>
        </p:txBody>
      </p:sp>
      <p:sp>
        <p:nvSpPr>
          <p:cNvPr id="323" name="Google Shape;323;p27"/>
          <p:cNvSpPr/>
          <p:nvPr/>
        </p:nvSpPr>
        <p:spPr>
          <a:xfrm>
            <a:off x="8586977" y="2292850"/>
            <a:ext cx="34767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Pakiet</a:t>
            </a:r>
            <a:r>
              <a:rPr lang="en-US" sz="18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Wydajno</a:t>
            </a:r>
            <a:r>
              <a:rPr lang="en-US" sz="1800" dirty="0" err="1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ś</a:t>
            </a:r>
            <a:r>
              <a:rPr lang="en-US" sz="18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ciowy</a:t>
            </a:r>
            <a:r>
              <a:rPr lang="en-US" sz="18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br>
              <a:rPr lang="en-US" sz="18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15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(Cena po </a:t>
            </a:r>
            <a:r>
              <a:rPr lang="en-US" sz="15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obniżonej</a:t>
            </a:r>
            <a:r>
              <a:rPr lang="en-US" sz="15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5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cenie</a:t>
            </a:r>
            <a:r>
              <a:rPr lang="en-US" sz="15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  <a:endParaRPr dirty="0"/>
          </a:p>
        </p:txBody>
      </p:sp>
      <p:sp>
        <p:nvSpPr>
          <p:cNvPr id="324" name="Google Shape;324;p27"/>
          <p:cNvSpPr/>
          <p:nvPr/>
        </p:nvSpPr>
        <p:spPr>
          <a:xfrm>
            <a:off x="8586969" y="2903422"/>
            <a:ext cx="31725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262626"/>
                </a:solidFill>
              </a:rPr>
              <a:t>Jeden</a:t>
            </a:r>
            <a:r>
              <a:rPr lang="en-US" sz="16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Performance Bundle: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62626"/>
                </a:solidFill>
              </a:rPr>
              <a:t>RAZEM</a:t>
            </a:r>
            <a:r>
              <a:rPr lang="en-US" sz="16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:                 </a:t>
            </a:r>
            <a:r>
              <a:rPr lang="en-US" sz="1600" dirty="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179</a:t>
            </a:r>
            <a:r>
              <a:rPr lang="en-US" sz="1600" dirty="0">
                <a:solidFill>
                  <a:srgbClr val="7C1951"/>
                </a:solidFill>
              </a:rPr>
              <a:t>,</a:t>
            </a:r>
            <a:r>
              <a:rPr lang="en-US" sz="1600" dirty="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95</a:t>
            </a:r>
            <a:r>
              <a:rPr lang="en-US" sz="1600" dirty="0">
                <a:solidFill>
                  <a:srgbClr val="7C1951"/>
                </a:solidFill>
              </a:rPr>
              <a:t>$</a:t>
            </a:r>
            <a:r>
              <a:rPr lang="en-US" sz="1600" dirty="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 | 156BV+</a:t>
            </a:r>
            <a:endParaRPr dirty="0"/>
          </a:p>
        </p:txBody>
      </p:sp>
      <p:sp>
        <p:nvSpPr>
          <p:cNvPr id="325" name="Google Shape;325;p27"/>
          <p:cNvSpPr/>
          <p:nvPr/>
        </p:nvSpPr>
        <p:spPr>
          <a:xfrm>
            <a:off x="5084190" y="4296399"/>
            <a:ext cx="2861452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Pakiet</a:t>
            </a:r>
            <a:r>
              <a:rPr lang="en-US" sz="14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Wydajno</a:t>
            </a:r>
            <a:r>
              <a:rPr lang="en-US" sz="1400" dirty="0" err="1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ś</a:t>
            </a:r>
            <a:r>
              <a:rPr lang="en-US" sz="14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ciowy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87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</a:t>
            </a:r>
            <a:r>
              <a:rPr lang="en-US" sz="1387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Regularny</a:t>
            </a:r>
            <a:r>
              <a:rPr lang="en-US" sz="1387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87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zakup</a:t>
            </a:r>
            <a:r>
              <a:rPr lang="en-US" sz="1387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  <a:endParaRPr dirty="0"/>
          </a:p>
        </p:txBody>
      </p:sp>
      <p:sp>
        <p:nvSpPr>
          <p:cNvPr id="326" name="Google Shape;326;p27"/>
          <p:cNvSpPr/>
          <p:nvPr/>
        </p:nvSpPr>
        <p:spPr>
          <a:xfrm>
            <a:off x="8586969" y="4242862"/>
            <a:ext cx="3013840" cy="81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Pakiet</a:t>
            </a:r>
            <a:r>
              <a:rPr lang="en-US" sz="16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Wydajno</a:t>
            </a:r>
            <a:r>
              <a:rPr lang="en-US" sz="1600" dirty="0" err="1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ś</a:t>
            </a:r>
            <a:r>
              <a:rPr lang="en-US" sz="16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ciowy</a:t>
            </a:r>
            <a:r>
              <a:rPr lang="en-US" sz="15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</a:t>
            </a:r>
            <a:r>
              <a:rPr lang="en-US" sz="15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Zamówienie</a:t>
            </a:r>
            <a:r>
              <a:rPr lang="en-US" sz="15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5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abonamentu</a:t>
            </a:r>
            <a:r>
              <a:rPr lang="en-US" sz="15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500" dirty="0" err="1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miesięcznego</a:t>
            </a:r>
            <a:r>
              <a:rPr lang="en-US" sz="1500" dirty="0">
                <a:solidFill>
                  <a:srgbClr val="2626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  <a:endParaRPr dirty="0"/>
          </a:p>
        </p:txBody>
      </p:sp>
      <p:sp>
        <p:nvSpPr>
          <p:cNvPr id="327" name="Google Shape;327;p27"/>
          <p:cNvSpPr/>
          <p:nvPr/>
        </p:nvSpPr>
        <p:spPr>
          <a:xfrm>
            <a:off x="6570625" y="5035104"/>
            <a:ext cx="17832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179</a:t>
            </a:r>
            <a:r>
              <a:rPr lang="en-US" sz="1600">
                <a:solidFill>
                  <a:srgbClr val="7C1951"/>
                </a:solidFill>
              </a:rPr>
              <a:t>,</a:t>
            </a:r>
            <a:r>
              <a:rPr lang="en-US" sz="160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95</a:t>
            </a:r>
            <a:r>
              <a:rPr lang="en-US" sz="1600">
                <a:solidFill>
                  <a:srgbClr val="7C1951"/>
                </a:solidFill>
              </a:rPr>
              <a:t>$</a:t>
            </a:r>
            <a:r>
              <a:rPr lang="en-US" sz="160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 | 156BV+</a:t>
            </a:r>
            <a:endParaRPr/>
          </a:p>
        </p:txBody>
      </p:sp>
      <p:sp>
        <p:nvSpPr>
          <p:cNvPr id="328" name="Google Shape;328;p27"/>
          <p:cNvSpPr/>
          <p:nvPr/>
        </p:nvSpPr>
        <p:spPr>
          <a:xfrm>
            <a:off x="5130014" y="5035104"/>
            <a:ext cx="1262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62626"/>
                </a:solidFill>
              </a:rPr>
              <a:t>RAZEM</a:t>
            </a:r>
            <a:r>
              <a:rPr lang="en-U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329" name="Google Shape;329;p27"/>
          <p:cNvSpPr/>
          <p:nvPr/>
        </p:nvSpPr>
        <p:spPr>
          <a:xfrm>
            <a:off x="10027579" y="4984943"/>
            <a:ext cx="17319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169</a:t>
            </a:r>
            <a:r>
              <a:rPr lang="en-US" sz="1600">
                <a:solidFill>
                  <a:srgbClr val="7C1951"/>
                </a:solidFill>
              </a:rPr>
              <a:t>,</a:t>
            </a:r>
            <a:r>
              <a:rPr lang="en-US" sz="1600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95$ | 156BV+</a:t>
            </a:r>
            <a:endParaRPr/>
          </a:p>
        </p:txBody>
      </p:sp>
      <p:sp>
        <p:nvSpPr>
          <p:cNvPr id="330" name="Google Shape;330;p27"/>
          <p:cNvSpPr/>
          <p:nvPr/>
        </p:nvSpPr>
        <p:spPr>
          <a:xfrm>
            <a:off x="8586969" y="4984943"/>
            <a:ext cx="1262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62626"/>
                </a:solidFill>
              </a:rPr>
              <a:t>RAZEM</a:t>
            </a:r>
            <a:r>
              <a:rPr lang="en-U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331" name="Google Shape;331;p27"/>
          <p:cNvSpPr/>
          <p:nvPr/>
        </p:nvSpPr>
        <p:spPr>
          <a:xfrm>
            <a:off x="212906" y="5500290"/>
            <a:ext cx="48712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C1951"/>
                </a:solidFill>
              </a:rPr>
              <a:t>+Cena tylko do 28 kwietnia 2022 r., po tym terminie ceny zmienią się na 179,95 USD | 140BV (hurt) i 169,95 USD | 140BV (zamówienie na miesięczną subskrypcję)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"/>
          <p:cNvSpPr/>
          <p:nvPr/>
        </p:nvSpPr>
        <p:spPr>
          <a:xfrm>
            <a:off x="1" y="0"/>
            <a:ext cx="11093116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9152" y="72022"/>
            <a:ext cx="4333998" cy="67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8"/>
          <p:cNvSpPr txBox="1"/>
          <p:nvPr/>
        </p:nvSpPr>
        <p:spPr>
          <a:xfrm>
            <a:off x="8633155" y="2658984"/>
            <a:ext cx="3268656" cy="1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Medium"/>
              <a:buNone/>
            </a:pPr>
            <a:r>
              <a:rPr lang="en-US" sz="3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X39® + X49™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Medium"/>
              <a:buNone/>
            </a:pPr>
            <a:r>
              <a:rPr lang="en-US" sz="40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Pakiet</a:t>
            </a:r>
            <a:r>
              <a:rPr lang="en-US" sz="40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Wydajno</a:t>
            </a:r>
            <a:r>
              <a:rPr lang="en-US" sz="4000" dirty="0" err="1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ś</a:t>
            </a:r>
            <a:r>
              <a:rPr lang="en-US" sz="40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ciowy</a:t>
            </a:r>
            <a:endParaRPr sz="4000" baseline="300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39" name="Google Shape;339;p28"/>
          <p:cNvCxnSpPr/>
          <p:nvPr/>
        </p:nvCxnSpPr>
        <p:spPr>
          <a:xfrm>
            <a:off x="8758990" y="4174051"/>
            <a:ext cx="1913020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3960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0" name="Google Shape;340;p28" descr="A picture containing text, businessca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4538" y="962526"/>
            <a:ext cx="5183161" cy="5183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1850" y="1709365"/>
            <a:ext cx="10515600" cy="97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Medium"/>
              <a:buNone/>
            </a:pPr>
            <a:r>
              <a:rPr lang="en-US" sz="4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Przegląd zalet produktu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1513490" y="2807138"/>
            <a:ext cx="9144000" cy="65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X39® + X49™ 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2581552" y="4102353"/>
            <a:ext cx="7029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</a:rPr>
              <a:t>X49™ jest </a:t>
            </a:r>
            <a:r>
              <a:rPr lang="en-US" sz="2400" dirty="0" err="1">
                <a:solidFill>
                  <a:schemeClr val="lt1"/>
                </a:solidFill>
              </a:rPr>
              <a:t>najsilniejszy</a:t>
            </a:r>
            <a:r>
              <a:rPr lang="en-US" sz="2400" dirty="0">
                <a:solidFill>
                  <a:schemeClr val="lt1"/>
                </a:solidFill>
              </a:rPr>
              <a:t> w </a:t>
            </a:r>
            <a:r>
              <a:rPr lang="en-US" sz="2400" dirty="0" err="1">
                <a:solidFill>
                  <a:schemeClr val="lt1"/>
                </a:solidFill>
              </a:rPr>
              <a:t>połączeniu</a:t>
            </a:r>
            <a:r>
              <a:rPr lang="en-US" sz="2400" dirty="0">
                <a:solidFill>
                  <a:schemeClr val="lt1"/>
                </a:solidFill>
              </a:rPr>
              <a:t> z X39®, </a:t>
            </a:r>
            <a:r>
              <a:rPr lang="en-US" sz="2400" dirty="0" err="1">
                <a:solidFill>
                  <a:schemeClr val="lt1"/>
                </a:solidFill>
              </a:rPr>
              <a:t>więc</a:t>
            </a:r>
            <a:r>
              <a:rPr lang="en-US" sz="2400" dirty="0">
                <a:solidFill>
                  <a:schemeClr val="lt1"/>
                </a:solidFill>
              </a:rPr>
              <a:t> </a:t>
            </a:r>
            <a:r>
              <a:rPr lang="en-US" sz="2400" dirty="0" err="1">
                <a:solidFill>
                  <a:schemeClr val="lt1"/>
                </a:solidFill>
              </a:rPr>
              <a:t>najpierw</a:t>
            </a:r>
            <a:r>
              <a:rPr lang="en-US" sz="2400" dirty="0">
                <a:solidFill>
                  <a:schemeClr val="lt1"/>
                </a:solidFill>
              </a:rPr>
              <a:t> </a:t>
            </a:r>
            <a:r>
              <a:rPr lang="en-US" sz="2400" dirty="0" err="1">
                <a:solidFill>
                  <a:schemeClr val="lt1"/>
                </a:solidFill>
              </a:rPr>
              <a:t>dokonajmy</a:t>
            </a:r>
            <a:r>
              <a:rPr lang="en-US" sz="2400" dirty="0">
                <a:solidFill>
                  <a:schemeClr val="lt1"/>
                </a:solidFill>
              </a:rPr>
              <a:t> </a:t>
            </a:r>
            <a:r>
              <a:rPr lang="en-US" sz="2400" dirty="0" err="1">
                <a:solidFill>
                  <a:schemeClr val="lt1"/>
                </a:solidFill>
              </a:rPr>
              <a:t>szybkiego</a:t>
            </a:r>
            <a:r>
              <a:rPr lang="en-US" sz="2400" dirty="0">
                <a:solidFill>
                  <a:schemeClr val="lt1"/>
                </a:solidFill>
              </a:rPr>
              <a:t> </a:t>
            </a:r>
            <a:r>
              <a:rPr lang="en-US" sz="2400" dirty="0" err="1">
                <a:solidFill>
                  <a:schemeClr val="lt1"/>
                </a:solidFill>
              </a:rPr>
              <a:t>przeglądu</a:t>
            </a:r>
            <a:r>
              <a:rPr lang="en-US" sz="2400" dirty="0">
                <a:solidFill>
                  <a:schemeClr val="lt1"/>
                </a:solidFill>
              </a:rPr>
              <a:t> </a:t>
            </a:r>
            <a:r>
              <a:rPr lang="en-US" sz="2400" dirty="0" err="1">
                <a:solidFill>
                  <a:schemeClr val="lt1"/>
                </a:solidFill>
              </a:rPr>
              <a:t>korzyści</a:t>
            </a:r>
            <a:r>
              <a:rPr lang="en-US" sz="2400" dirty="0">
                <a:solidFill>
                  <a:schemeClr val="lt1"/>
                </a:solidFill>
              </a:rPr>
              <a:t> </a:t>
            </a:r>
            <a:r>
              <a:rPr lang="en-US" sz="2400" dirty="0" err="1">
                <a:solidFill>
                  <a:schemeClr val="lt1"/>
                </a:solidFill>
              </a:rPr>
              <a:t>płynących</a:t>
            </a:r>
            <a:r>
              <a:rPr lang="en-US" sz="2400" dirty="0">
                <a:solidFill>
                  <a:schemeClr val="lt1"/>
                </a:solidFill>
              </a:rPr>
              <a:t> z </a:t>
            </a:r>
            <a:r>
              <a:rPr lang="en-US" sz="2400" dirty="0" err="1">
                <a:solidFill>
                  <a:schemeClr val="lt1"/>
                </a:solidFill>
              </a:rPr>
              <a:t>każdego</a:t>
            </a:r>
            <a:r>
              <a:rPr lang="en-US" sz="2400" dirty="0">
                <a:solidFill>
                  <a:schemeClr val="lt1"/>
                </a:solidFill>
              </a:rPr>
              <a:t> z </a:t>
            </a:r>
            <a:r>
              <a:rPr lang="en-US" sz="2400" dirty="0" err="1">
                <a:solidFill>
                  <a:schemeClr val="lt1"/>
                </a:solidFill>
              </a:rPr>
              <a:t>produktów</a:t>
            </a:r>
            <a:r>
              <a:rPr lang="en-US" sz="2400" dirty="0">
                <a:solidFill>
                  <a:schemeClr val="lt1"/>
                </a:solidFill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491359" y="1773074"/>
            <a:ext cx="7176796" cy="373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Główną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zaletą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X39® jest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aktywacja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wzmocnienie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komórek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macierzystych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dzięki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czemu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komórki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zachowują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jak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młodsze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zdrowsze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Prowadzi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to do: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Zwiększonej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energii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lepszego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snu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Wspomaga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układ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odpornościowy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Złagodzenia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drobnych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boleści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dolegliwości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Poprawy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zdolności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poznawczych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Poprawy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jakości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skóry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zmniejszenia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widoczności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drobnych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linii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zmarszczek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Wspomaga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naturalny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proces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gojenia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ran.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6" name="Google Shape;116;p4" descr="A screenshot of a comput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4155" y="1960562"/>
            <a:ext cx="4351338" cy="4351338"/>
          </a:xfrm>
          <a:prstGeom prst="rect">
            <a:avLst/>
          </a:prstGeom>
          <a:noFill/>
          <a:ln>
            <a:noFill/>
          </a:ln>
          <a:effectLst>
            <a:outerShdw blurRad="482148" dist="139700" dir="2700000" sx="101000" sy="101000" algn="tl" rotWithShape="0">
              <a:srgbClr val="333333">
                <a:alpha val="12549"/>
              </a:srgbClr>
            </a:outerShdw>
          </a:effectLst>
        </p:spPr>
      </p:pic>
      <p:sp>
        <p:nvSpPr>
          <p:cNvPr id="117" name="Google Shape;117;p4"/>
          <p:cNvSpPr txBox="1"/>
          <p:nvPr/>
        </p:nvSpPr>
        <p:spPr>
          <a:xfrm>
            <a:off x="491359" y="365127"/>
            <a:ext cx="10515600" cy="9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951"/>
              </a:buClr>
              <a:buSzPts val="4800"/>
              <a:buFont typeface="Montserrat Medium"/>
              <a:buNone/>
            </a:pPr>
            <a:r>
              <a:rPr lang="en-US" sz="4800" b="0" i="0" u="none" strike="noStrike" cap="none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X39® </a:t>
            </a:r>
            <a:r>
              <a:rPr lang="en-US" sz="4800" i="1">
                <a:solidFill>
                  <a:srgbClr val="7C1951"/>
                </a:solidFill>
              </a:rPr>
              <a:t>Korzyści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491359" y="1773072"/>
            <a:ext cx="6421016" cy="352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Główną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zaletą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X49™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promowanie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wzrostu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wydajności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2200" b="1" dirty="0" err="1">
                <a:latin typeface="Arial"/>
                <a:ea typeface="Arial"/>
                <a:cs typeface="Arial"/>
                <a:sym typeface="Arial"/>
              </a:rPr>
              <a:t>zakresie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latin typeface="Arial"/>
                <a:ea typeface="Arial"/>
                <a:cs typeface="Arial"/>
                <a:sym typeface="Arial"/>
              </a:rPr>
              <a:t>siły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latin typeface="Arial"/>
                <a:ea typeface="Arial"/>
                <a:cs typeface="Arial"/>
                <a:sym typeface="Arial"/>
              </a:rPr>
              <a:t>wytrzymałości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Bardziej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szczegółowo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wspiera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on: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862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Zdrowy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układ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sercowo-naczyniowy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862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Zdrowe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funkcje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poznawcze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862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Regenerację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mięśni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862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Utratę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tkanki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tłuszczowej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gdy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stosowany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połączeniu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ze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zdrową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dietą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programem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ćwiczeń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862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C1951"/>
              </a:buClr>
              <a:buSzPct val="100000"/>
              <a:buFont typeface="Courier New"/>
              <a:buChar char="o"/>
            </a:pP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Zdrowie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kości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491359" y="365127"/>
            <a:ext cx="10515600" cy="9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951"/>
              </a:buClr>
              <a:buSzPts val="4800"/>
              <a:buFont typeface="Montserrat Medium"/>
              <a:buNone/>
            </a:pPr>
            <a:r>
              <a:rPr lang="en-US" sz="4800" b="0" i="0" u="none" strike="noStrike" cap="none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X49™ </a:t>
            </a:r>
            <a:r>
              <a:rPr lang="en-US" sz="4800" i="1">
                <a:solidFill>
                  <a:srgbClr val="7C1951"/>
                </a:solidFill>
              </a:rPr>
              <a:t>Korzyści</a:t>
            </a:r>
            <a:endParaRPr/>
          </a:p>
        </p:txBody>
      </p:sp>
      <p:pic>
        <p:nvPicPr>
          <p:cNvPr id="124" name="Google Shape;124;p5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400" y="1947226"/>
            <a:ext cx="4336143" cy="3413990"/>
          </a:xfrm>
          <a:prstGeom prst="rect">
            <a:avLst/>
          </a:prstGeom>
          <a:noFill/>
          <a:ln>
            <a:noFill/>
          </a:ln>
          <a:effectLst>
            <a:outerShdw blurRad="482134" dist="139700" dir="2700000" sx="101000" sy="101000" algn="tl" rotWithShape="0">
              <a:srgbClr val="333333">
                <a:alpha val="12941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831850" y="1709364"/>
            <a:ext cx="10515600" cy="2683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Medium"/>
              <a:buNone/>
            </a:pPr>
            <a:r>
              <a:rPr lang="en-US" sz="4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Dlaczego X49™ jest idealnym uzupełnieniem X39®?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/>
        </p:nvSpPr>
        <p:spPr>
          <a:xfrm>
            <a:off x="491359" y="365127"/>
            <a:ext cx="10515600" cy="9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951"/>
              </a:buClr>
              <a:buSzPts val="4800"/>
              <a:buFont typeface="Montserrat Medium"/>
              <a:buNone/>
            </a:pPr>
            <a:r>
              <a:rPr lang="en-US" sz="4800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Czym </a:t>
            </a:r>
            <a:r>
              <a:rPr lang="en-US" sz="4800" b="0" i="0" u="none" strike="noStrike" cap="none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X49™ </a:t>
            </a:r>
            <a:r>
              <a:rPr lang="en-US" sz="4800" i="1">
                <a:solidFill>
                  <a:srgbClr val="7C1951"/>
                </a:solidFill>
              </a:rPr>
              <a:t>różni się od</a:t>
            </a:r>
            <a:r>
              <a:rPr lang="en-US" sz="4800" b="0" i="1" u="none" strike="noStrike" cap="none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 X39®</a:t>
            </a:r>
            <a:endParaRPr/>
          </a:p>
        </p:txBody>
      </p:sp>
      <p:sp>
        <p:nvSpPr>
          <p:cNvPr id="135" name="Google Shape;135;p7"/>
          <p:cNvSpPr txBox="1"/>
          <p:nvPr/>
        </p:nvSpPr>
        <p:spPr>
          <a:xfrm>
            <a:off x="533399" y="5707117"/>
            <a:ext cx="8505496" cy="78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AHK-Cu jest peptydem pochodnym GHK-Cu i oferuje szereg unikalnych korzyści, jeśli chodzi o komórki macierzyste i zdrowie.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610134" y="3206288"/>
            <a:ext cx="1384300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864255" y="3095284"/>
            <a:ext cx="2476500" cy="17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/>
          <p:nvPr/>
        </p:nvSpPr>
        <p:spPr>
          <a:xfrm>
            <a:off x="491359" y="1977406"/>
            <a:ext cx="476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X39® podnosi poziom GHK-Cu</a:t>
            </a: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5379810" y="2036693"/>
            <a:ext cx="476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X49™ podnosi poziom AHK-Cu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/>
        </p:nvSpPr>
        <p:spPr>
          <a:xfrm>
            <a:off x="491359" y="365127"/>
            <a:ext cx="10515600" cy="9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951"/>
              </a:buClr>
              <a:buSzPts val="4800"/>
              <a:buFont typeface="Montserrat Medium"/>
              <a:buNone/>
            </a:pPr>
            <a:r>
              <a:rPr lang="en-US" sz="4800" b="0" i="0" u="none" strike="noStrike" cap="none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X49™ </a:t>
            </a:r>
            <a:r>
              <a:rPr lang="en-US" sz="4800" i="1">
                <a:solidFill>
                  <a:srgbClr val="7C1951"/>
                </a:solidFill>
              </a:rPr>
              <a:t>i</a:t>
            </a:r>
            <a:r>
              <a:rPr lang="en-US" sz="4800" b="0" i="1" u="none" strike="noStrike" cap="none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 AHK-Cu</a:t>
            </a:r>
            <a:endParaRPr/>
          </a:p>
        </p:txBody>
      </p:sp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491359" y="1773072"/>
            <a:ext cx="57265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Podobnie jak X39®, AHK-Cu jest peptydem miedzi i znajduje się we krwi większości ssaków.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Stwierdzono, że AHK-Cu jest zaangażowany w zdrowie komórek śródbłonka naczyniowego (wyściółka naczyń krwionośnych).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683638" y="1773072"/>
            <a:ext cx="4323321" cy="303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/>
          <p:nvPr/>
        </p:nvSpPr>
        <p:spPr>
          <a:xfrm>
            <a:off x="491359" y="365127"/>
            <a:ext cx="10515600" cy="9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951"/>
              </a:buClr>
              <a:buSzPts val="4800"/>
              <a:buFont typeface="Montserrat Medium"/>
              <a:buNone/>
            </a:pPr>
            <a:r>
              <a:rPr lang="en-US" sz="4800" b="0" i="0" u="none" strike="noStrike" cap="none">
                <a:solidFill>
                  <a:srgbClr val="7C19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X49™ </a:t>
            </a:r>
            <a:r>
              <a:rPr lang="en-US" sz="4800" i="1">
                <a:solidFill>
                  <a:srgbClr val="7C1951"/>
                </a:solidFill>
              </a:rPr>
              <a:t>i</a:t>
            </a:r>
            <a:r>
              <a:rPr lang="en-US" sz="4800" b="0" i="1" u="none" strike="noStrike" cap="none">
                <a:solidFill>
                  <a:srgbClr val="7C1951"/>
                </a:solidFill>
                <a:latin typeface="Arial"/>
                <a:ea typeface="Arial"/>
                <a:cs typeface="Arial"/>
                <a:sym typeface="Arial"/>
              </a:rPr>
              <a:t> AHK-Cu</a:t>
            </a: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491359" y="1773072"/>
            <a:ext cx="57265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AHK-Cu jest od wielu lat badany w branży pielęgnacji skóry.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Ponadto, nowe badania wykazały, że AHK-Cu jest tak samo skuteczny jak minoxidil w odrastaniu włosów, chociaż nie twierdzimy, że jest to możliwe.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Nasze własne badania nad AHK-Cu wykazały, że ze względu na zdolność do metabolizowania aminokwasu Alaniny, oferuje unikalne korzyści, które doskonale uzupełniają X39®.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683638" y="1773072"/>
            <a:ext cx="4323321" cy="303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1367</Words>
  <Application>Microsoft Office PowerPoint</Application>
  <PresentationFormat>Widescreen</PresentationFormat>
  <Paragraphs>197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Montserrat Medium</vt:lpstr>
      <vt:lpstr>Montserrat</vt:lpstr>
      <vt:lpstr>Arial</vt:lpstr>
      <vt:lpstr>Calibri</vt:lpstr>
      <vt:lpstr>Courier New</vt:lpstr>
      <vt:lpstr>Office Theme</vt:lpstr>
      <vt:lpstr>PowerPoint Presentation</vt:lpstr>
      <vt:lpstr>PowerPoint Presentation</vt:lpstr>
      <vt:lpstr>Przegląd zalet produktu</vt:lpstr>
      <vt:lpstr>PowerPoint Presentation</vt:lpstr>
      <vt:lpstr>PowerPoint Presentation</vt:lpstr>
      <vt:lpstr>Dlaczego X49™ jest idealnym uzupełnieniem X39®?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Jakich korzyści mogę oczekiwać od X49™?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Jakich korzyści mogę oczekiwać po wspólnym stosowaniu X39® &amp; X49™?</vt:lpstr>
      <vt:lpstr>PowerPoint Presentation</vt:lpstr>
      <vt:lpstr>PowerPoint Presentation</vt:lpstr>
      <vt:lpstr>PowerPoint Presentation</vt:lpstr>
      <vt:lpstr>PowerPoint Presentation</vt:lpstr>
      <vt:lpstr>Pakiet Wydajnościowy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 Caldwell</dc:creator>
  <cp:lastModifiedBy>Patricia Drabik</cp:lastModifiedBy>
  <cp:revision>2</cp:revision>
  <dcterms:created xsi:type="dcterms:W3CDTF">2022-01-20T17:43:21Z</dcterms:created>
  <dcterms:modified xsi:type="dcterms:W3CDTF">2022-02-04T16:32:27Z</dcterms:modified>
</cp:coreProperties>
</file>